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0" r:id="rId2"/>
    <p:sldId id="1027" r:id="rId3"/>
    <p:sldId id="1028" r:id="rId4"/>
    <p:sldId id="1029" r:id="rId5"/>
    <p:sldId id="1046" r:id="rId6"/>
    <p:sldId id="1047" r:id="rId7"/>
    <p:sldId id="1058" r:id="rId8"/>
    <p:sldId id="1062" r:id="rId9"/>
    <p:sldId id="1063" r:id="rId10"/>
    <p:sldId id="1064" r:id="rId11"/>
    <p:sldId id="1202" r:id="rId12"/>
    <p:sldId id="1030" r:id="rId13"/>
    <p:sldId id="1065" r:id="rId14"/>
    <p:sldId id="425" r:id="rId15"/>
    <p:sldId id="842" r:id="rId16"/>
    <p:sldId id="756" r:id="rId17"/>
    <p:sldId id="1066" r:id="rId18"/>
    <p:sldId id="1211" r:id="rId19"/>
    <p:sldId id="821" r:id="rId20"/>
    <p:sldId id="839" r:id="rId21"/>
    <p:sldId id="853" r:id="rId22"/>
    <p:sldId id="848" r:id="rId23"/>
    <p:sldId id="851" r:id="rId24"/>
    <p:sldId id="1067" r:id="rId25"/>
    <p:sldId id="1068" r:id="rId26"/>
    <p:sldId id="1069" r:id="rId27"/>
    <p:sldId id="1070" r:id="rId28"/>
    <p:sldId id="1071" r:id="rId29"/>
    <p:sldId id="1072" r:id="rId30"/>
    <p:sldId id="863" r:id="rId31"/>
    <p:sldId id="1024" r:id="rId32"/>
    <p:sldId id="1073" r:id="rId33"/>
    <p:sldId id="668" r:id="rId34"/>
    <p:sldId id="854" r:id="rId35"/>
    <p:sldId id="855" r:id="rId36"/>
    <p:sldId id="856" r:id="rId37"/>
    <p:sldId id="858" r:id="rId38"/>
    <p:sldId id="859" r:id="rId39"/>
    <p:sldId id="860" r:id="rId40"/>
    <p:sldId id="1074" r:id="rId41"/>
    <p:sldId id="1220" r:id="rId42"/>
    <p:sldId id="871" r:id="rId43"/>
    <p:sldId id="872" r:id="rId44"/>
    <p:sldId id="873" r:id="rId45"/>
    <p:sldId id="875" r:id="rId46"/>
    <p:sldId id="1221" r:id="rId47"/>
    <p:sldId id="1075" r:id="rId48"/>
    <p:sldId id="1203" r:id="rId49"/>
    <p:sldId id="1079" r:id="rId50"/>
    <p:sldId id="1080" r:id="rId51"/>
    <p:sldId id="1081" r:id="rId52"/>
    <p:sldId id="1082" r:id="rId53"/>
    <p:sldId id="1083" r:id="rId54"/>
    <p:sldId id="1084" r:id="rId55"/>
    <p:sldId id="1085" r:id="rId56"/>
    <p:sldId id="1086" r:id="rId57"/>
    <p:sldId id="1087" r:id="rId58"/>
    <p:sldId id="1088" r:id="rId59"/>
    <p:sldId id="1089" r:id="rId60"/>
    <p:sldId id="1090" r:id="rId61"/>
    <p:sldId id="1091" r:id="rId62"/>
    <p:sldId id="1093" r:id="rId63"/>
    <p:sldId id="1094" r:id="rId64"/>
    <p:sldId id="1096" r:id="rId65"/>
    <p:sldId id="1097" r:id="rId66"/>
    <p:sldId id="1098" r:id="rId67"/>
    <p:sldId id="1099" r:id="rId68"/>
    <p:sldId id="1095" r:id="rId69"/>
    <p:sldId id="1077" r:id="rId70"/>
    <p:sldId id="1078" r:id="rId71"/>
    <p:sldId id="1100" r:id="rId72"/>
    <p:sldId id="1101" r:id="rId73"/>
    <p:sldId id="1102" r:id="rId74"/>
    <p:sldId id="1103" r:id="rId75"/>
    <p:sldId id="1104" r:id="rId76"/>
    <p:sldId id="1106" r:id="rId77"/>
    <p:sldId id="1107" r:id="rId78"/>
    <p:sldId id="1108" r:id="rId79"/>
    <p:sldId id="1110" r:id="rId80"/>
    <p:sldId id="1212" r:id="rId81"/>
    <p:sldId id="1213" r:id="rId82"/>
    <p:sldId id="1214" r:id="rId83"/>
    <p:sldId id="1109" r:id="rId84"/>
    <p:sldId id="1111" r:id="rId85"/>
    <p:sldId id="1112" r:id="rId86"/>
    <p:sldId id="1113" r:id="rId87"/>
    <p:sldId id="1114" r:id="rId88"/>
    <p:sldId id="1115" r:id="rId89"/>
    <p:sldId id="1116" r:id="rId90"/>
    <p:sldId id="1118" r:id="rId91"/>
    <p:sldId id="1119" r:id="rId92"/>
    <p:sldId id="1120" r:id="rId93"/>
    <p:sldId id="1121" r:id="rId94"/>
    <p:sldId id="1122" r:id="rId95"/>
    <p:sldId id="1123" r:id="rId96"/>
    <p:sldId id="1124" r:id="rId97"/>
    <p:sldId id="1125" r:id="rId98"/>
    <p:sldId id="1126" r:id="rId99"/>
    <p:sldId id="1215" r:id="rId100"/>
    <p:sldId id="1127" r:id="rId101"/>
    <p:sldId id="1128" r:id="rId102"/>
    <p:sldId id="1129" r:id="rId103"/>
    <p:sldId id="1204" r:id="rId104"/>
    <p:sldId id="1205" r:id="rId105"/>
    <p:sldId id="1044" r:id="rId106"/>
    <p:sldId id="1045" r:id="rId107"/>
    <p:sldId id="1130" r:id="rId108"/>
    <p:sldId id="1131" r:id="rId109"/>
    <p:sldId id="1132" r:id="rId110"/>
    <p:sldId id="1133" r:id="rId111"/>
    <p:sldId id="1134" r:id="rId112"/>
    <p:sldId id="1135" r:id="rId113"/>
    <p:sldId id="1136" r:id="rId114"/>
    <p:sldId id="1137" r:id="rId115"/>
    <p:sldId id="1138" r:id="rId116"/>
    <p:sldId id="1139" r:id="rId117"/>
    <p:sldId id="1216" r:id="rId118"/>
    <p:sldId id="1143" r:id="rId119"/>
    <p:sldId id="1140" r:id="rId120"/>
    <p:sldId id="1141" r:id="rId121"/>
    <p:sldId id="1142" r:id="rId122"/>
    <p:sldId id="1144" r:id="rId123"/>
    <p:sldId id="1146" r:id="rId124"/>
    <p:sldId id="1147" r:id="rId125"/>
    <p:sldId id="1148" r:id="rId126"/>
    <p:sldId id="1149" r:id="rId127"/>
    <p:sldId id="1150" r:id="rId128"/>
    <p:sldId id="1151" r:id="rId129"/>
    <p:sldId id="1217" r:id="rId130"/>
    <p:sldId id="1152" r:id="rId131"/>
    <p:sldId id="1153" r:id="rId132"/>
    <p:sldId id="1154" r:id="rId133"/>
    <p:sldId id="1155" r:id="rId134"/>
    <p:sldId id="1156" r:id="rId135"/>
    <p:sldId id="1157" r:id="rId136"/>
    <p:sldId id="1158" r:id="rId137"/>
    <p:sldId id="1159" r:id="rId138"/>
    <p:sldId id="1160" r:id="rId139"/>
    <p:sldId id="1162" r:id="rId140"/>
    <p:sldId id="1163" r:id="rId141"/>
    <p:sldId id="1164" r:id="rId142"/>
    <p:sldId id="1165" r:id="rId143"/>
    <p:sldId id="1166" r:id="rId144"/>
    <p:sldId id="1167" r:id="rId145"/>
    <p:sldId id="1168" r:id="rId146"/>
    <p:sldId id="1169" r:id="rId147"/>
    <p:sldId id="1170" r:id="rId148"/>
    <p:sldId id="1171" r:id="rId149"/>
    <p:sldId id="1172" r:id="rId150"/>
    <p:sldId id="1173" r:id="rId151"/>
    <p:sldId id="1174" r:id="rId152"/>
    <p:sldId id="1175" r:id="rId153"/>
    <p:sldId id="1177" r:id="rId154"/>
    <p:sldId id="1178" r:id="rId155"/>
    <p:sldId id="1179" r:id="rId156"/>
    <p:sldId id="1180" r:id="rId157"/>
    <p:sldId id="1181" r:id="rId158"/>
    <p:sldId id="1182" r:id="rId159"/>
    <p:sldId id="1183" r:id="rId160"/>
    <p:sldId id="1184" r:id="rId161"/>
    <p:sldId id="1185" r:id="rId162"/>
    <p:sldId id="1186" r:id="rId163"/>
    <p:sldId id="1187" r:id="rId164"/>
    <p:sldId id="1188" r:id="rId165"/>
    <p:sldId id="1189" r:id="rId166"/>
    <p:sldId id="1207" r:id="rId167"/>
    <p:sldId id="1190" r:id="rId168"/>
    <p:sldId id="1191" r:id="rId169"/>
    <p:sldId id="1192" r:id="rId170"/>
    <p:sldId id="1193" r:id="rId171"/>
    <p:sldId id="1218" r:id="rId172"/>
    <p:sldId id="1194" r:id="rId173"/>
    <p:sldId id="1195" r:id="rId174"/>
    <p:sldId id="1196" r:id="rId175"/>
    <p:sldId id="1197" r:id="rId176"/>
    <p:sldId id="1198" r:id="rId177"/>
    <p:sldId id="1199" r:id="rId178"/>
    <p:sldId id="1200" r:id="rId179"/>
    <p:sldId id="1201" r:id="rId180"/>
    <p:sldId id="1209" r:id="rId181"/>
    <p:sldId id="1210" r:id="rId182"/>
    <p:sldId id="1219" r:id="rId183"/>
    <p:sldId id="1206" r:id="rId1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71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58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60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23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07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72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4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18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12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91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38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ED7E-2EB4-47F3-9AC8-196B4C1CA602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55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784073"/>
            <a:ext cx="777686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BY-PI 02/24 </a:t>
            </a:r>
          </a:p>
          <a:p>
            <a:pPr algn="ctr"/>
            <a:r>
              <a:rPr lang="de-DE" sz="4800" b="1" dirty="0"/>
              <a:t>Kompetenzorientiertes Arbeiten in der 12. </a:t>
            </a:r>
            <a:r>
              <a:rPr lang="de-DE" sz="4800" b="1" dirty="0" err="1"/>
              <a:t>Jgst</a:t>
            </a:r>
            <a:r>
              <a:rPr lang="de-DE" sz="4800" b="1" dirty="0"/>
              <a:t>. Teil II: Evolution und Verhaltensökologie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22. November 2024 - online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Einarbeitung in neue Themen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neue Herangehensweisen bei </a:t>
            </a:r>
            <a:r>
              <a:rPr lang="de-DE" sz="3200" dirty="0" err="1"/>
              <a:t>altherge</a:t>
            </a:r>
            <a:r>
              <a:rPr lang="de-DE" sz="3200" dirty="0"/>
              <a:t>-brachten Themen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Behandlungstiefe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</a:t>
            </a:r>
            <a:r>
              <a:rPr lang="de-DE" sz="3200" dirty="0">
                <a:solidFill>
                  <a:srgbClr val="FF0000"/>
                </a:solidFill>
              </a:rPr>
              <a:t>(Abschied von Altgewohntem; Vertiefung 	im </a:t>
            </a:r>
            <a:r>
              <a:rPr lang="de-DE" sz="3200" dirty="0" err="1">
                <a:solidFill>
                  <a:srgbClr val="FF0000"/>
                </a:solidFill>
              </a:rPr>
              <a:t>eA</a:t>
            </a:r>
            <a:r>
              <a:rPr lang="de-DE" sz="3200" dirty="0">
                <a:solidFill>
                  <a:srgbClr val="FF0000"/>
                </a:solidFill>
              </a:rPr>
              <a:t>-Kurs)</a:t>
            </a:r>
          </a:p>
        </p:txBody>
      </p:sp>
    </p:spTree>
    <p:extLst>
      <p:ext uri="{BB962C8B-B14F-4D97-AF65-F5344CB8AC3E}">
        <p14:creationId xmlns:p14="http://schemas.microsoft.com/office/powerpoint/2010/main" val="2336783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Stammbäume: Plural!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79270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Stammbäume: Plural!</a:t>
            </a:r>
          </a:p>
          <a:p>
            <a:r>
              <a:rPr lang="de-DE" sz="3200" dirty="0">
                <a:solidFill>
                  <a:srgbClr val="0000FF"/>
                </a:solidFill>
              </a:rPr>
              <a:t>Wohl zwei unterschiedliche Hypothesen: 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Out-</a:t>
            </a:r>
            <a:r>
              <a:rPr lang="de-DE" sz="3200" dirty="0" err="1">
                <a:solidFill>
                  <a:srgbClr val="0000FF"/>
                </a:solidFill>
              </a:rPr>
              <a:t>of</a:t>
            </a:r>
            <a:r>
              <a:rPr lang="de-DE" sz="3200" dirty="0">
                <a:solidFill>
                  <a:srgbClr val="0000FF"/>
                </a:solidFill>
              </a:rPr>
              <a:t>-Afrika vs. multiregionale Entstehung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17196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Verwandtschaftsbeziehungen</a:t>
            </a:r>
            <a:endParaRPr lang="de-DE" sz="3200" b="1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/>
              <a:t>Die Schüler erstellen selbständig Stamm-bäume bzw. </a:t>
            </a:r>
            <a:r>
              <a:rPr lang="de-DE" sz="3200" dirty="0" err="1"/>
              <a:t>Kladogramme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(Explizite Forderung des LehrplanPLUS!)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64983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Verwandtschaftsbeziehungen</a:t>
            </a:r>
            <a:endParaRPr lang="de-DE" sz="3200" b="1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/>
              <a:t>Die Schüler erstellen selbständig Stamm-bäume bzw. </a:t>
            </a:r>
            <a:r>
              <a:rPr lang="de-DE" sz="3200" dirty="0" err="1"/>
              <a:t>Kladogramme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(Explizite Forderung des LehrplanPLUS!)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z. B. mit Spielkarten aus dem Praktikums-ordner (8 Tierkunde; 8.4 Systematik)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58675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322947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Verwandtschafts-beziehungen</a:t>
            </a:r>
            <a:endParaRPr lang="de-DE" sz="3200" b="1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/>
              <a:t>Spielkarten aus dem Praktikums-ordner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(8 Tierkunde;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8.4 Systematik)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C6C995-34C5-8462-3FED-62D148D8E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100">
            <a:off x="4331368" y="1558336"/>
            <a:ext cx="3483021" cy="50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4279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Ende von Block 1</a:t>
            </a:r>
          </a:p>
          <a:p>
            <a:pPr algn="ctr"/>
            <a:endParaRPr lang="de-DE" sz="6000" dirty="0"/>
          </a:p>
          <a:p>
            <a:pPr algn="ctr"/>
            <a:endParaRPr lang="de-DE" sz="6000" dirty="0"/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260413790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2:</a:t>
            </a:r>
          </a:p>
          <a:p>
            <a:pPr algn="ctr">
              <a:spcBef>
                <a:spcPts val="1800"/>
              </a:spcBef>
            </a:pPr>
            <a:r>
              <a:rPr lang="de-DE" sz="6000" b="1" dirty="0"/>
              <a:t>Mechanismen der Evolution</a:t>
            </a:r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162668003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Lamarck und Darwin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864057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Lamarck und Darwin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Aber nicht als zwei gleichwertige Erklärungen zur freien Auswahl!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Sondern als Entwicklung!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69795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Lamarck und Darwin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Auch nicht: Lamarck lag falsch, Darwin lag richtig!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Sondern: Beide haben Hypothesen aufgestellt, die ohne die Genetik nicht erklärbar sind.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713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Schülerbuch: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kern="100" dirty="0">
                <a:effectLst/>
                <a:ea typeface="Calibri" panose="020F0502020204030204" pitchFamily="34" charset="0"/>
              </a:rPr>
              <a:t>Übersichtlichkeit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kern="100" dirty="0" err="1">
                <a:effectLst/>
                <a:ea typeface="Calibri" panose="020F0502020204030204" pitchFamily="34" charset="0"/>
              </a:rPr>
              <a:t>eA</a:t>
            </a:r>
            <a:r>
              <a:rPr lang="de-DE" sz="2800" kern="100" dirty="0">
                <a:effectLst/>
                <a:ea typeface="Calibri" panose="020F0502020204030204" pitchFamily="34" charset="0"/>
              </a:rPr>
              <a:t> klar von </a:t>
            </a:r>
            <a:r>
              <a:rPr lang="de-DE" sz="2800" kern="100" dirty="0" err="1">
                <a:effectLst/>
                <a:ea typeface="Calibri" panose="020F0502020204030204" pitchFamily="34" charset="0"/>
              </a:rPr>
              <a:t>gA</a:t>
            </a:r>
            <a:r>
              <a:rPr lang="de-DE" sz="2800" kern="100" dirty="0">
                <a:effectLst/>
                <a:ea typeface="Calibri" panose="020F0502020204030204" pitchFamily="34" charset="0"/>
              </a:rPr>
              <a:t> abgegrenzt?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kern="100" dirty="0">
                <a:effectLst/>
                <a:ea typeface="Calibri" panose="020F0502020204030204" pitchFamily="34" charset="0"/>
              </a:rPr>
              <a:t>Lern-, Übungs- und Prüfungsaufgaben?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kern="100" dirty="0">
                <a:effectLst/>
                <a:ea typeface="Calibri" panose="020F0502020204030204" pitchFamily="34" charset="0"/>
              </a:rPr>
              <a:t>Hilfestellung bei der ethischen Bewertung?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ffectLst/>
                <a:ea typeface="Calibri" panose="020F0502020204030204" pitchFamily="34" charset="0"/>
              </a:rPr>
              <a:t>Wie weit über den LehrplanPLUS hinausgehend?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Wie gut zum Selbstlernen geeignet?</a:t>
            </a:r>
          </a:p>
        </p:txBody>
      </p:sp>
    </p:spTree>
    <p:extLst>
      <p:ext uri="{BB962C8B-B14F-4D97-AF65-F5344CB8AC3E}">
        <p14:creationId xmlns:p14="http://schemas.microsoft.com/office/powerpoint/2010/main" val="64252883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Neu im LehrplanPLUS: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dirty="0">
                <a:effectLst/>
                <a:ea typeface="Calibri" panose="020F0502020204030204" pitchFamily="34" charset="0"/>
              </a:rPr>
              <a:t>Abgrenzung zu nicht naturwissenschaftlichen Vorstellungen“</a:t>
            </a: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694161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Neu im LehrplanPLUS: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dirty="0">
                <a:effectLst/>
                <a:ea typeface="Calibri" panose="020F0502020204030204" pitchFamily="34" charset="0"/>
              </a:rPr>
              <a:t>Abgrenzung zu nicht naturwissenschaftlichen Vorstellungen“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Weg der Erkenntnisgewinnung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Überprüfbarkeit der Hypothesen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von verifizierten Hypothesen zur Theorie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96566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Neu im LehrplanPLUS: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dirty="0">
                <a:effectLst/>
                <a:ea typeface="Calibri" panose="020F0502020204030204" pitchFamily="34" charset="0"/>
              </a:rPr>
              <a:t>Abgrenzung zu nicht naturwissenschaftlichen Vorstellungen“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Kriterien zum Unterscheiden seriöser und nicht-seriöser Quellen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79015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Neu im LehrplanPLUS: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dirty="0">
                <a:effectLst/>
                <a:ea typeface="Calibri" panose="020F0502020204030204" pitchFamily="34" charset="0"/>
              </a:rPr>
              <a:t>Abgrenzung zu nicht naturwissenschaftlichen Vorstellungen“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Unterschied zwischen wissenschaftlichen Theorien und Glauben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028063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6717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/>
              <a:t> eine dritte Variante neben Lamarck und Darwin,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sondern eine </a:t>
            </a:r>
            <a:r>
              <a:rPr lang="de-DE" sz="3200" b="1" dirty="0"/>
              <a:t>Fortentwicklung</a:t>
            </a:r>
            <a:r>
              <a:rPr lang="de-DE" sz="3200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605841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Darwin</a:t>
            </a:r>
            <a:r>
              <a:rPr lang="de-DE" sz="3200" dirty="0"/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Variabilität innerhalb der gleichen Art: völlig andere Sichtweise als der </a:t>
            </a:r>
            <a:r>
              <a:rPr lang="de-DE" sz="3200" dirty="0" err="1"/>
              <a:t>Arttypus</a:t>
            </a: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75841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Darwin</a:t>
            </a:r>
            <a:r>
              <a:rPr lang="de-DE" sz="3200" dirty="0"/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Variabilität innerhalb der gleichen Art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Nachkommen-Überschuss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Konkurrenz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Bevorzugung der Bestangepassten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„Vererbung der Merkmale“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07244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Darwin</a:t>
            </a:r>
            <a:r>
              <a:rPr lang="de-DE" sz="3200" dirty="0"/>
              <a:t>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… und (noch recht unausgegoren) die Isolation.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5203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Neu kommt hinzu</a:t>
            </a:r>
            <a:r>
              <a:rPr lang="de-DE" sz="3200" dirty="0"/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Erklärung für die genetische Variabilität (Mutation, Rekombination)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Vererbungsregeln (klassische Genetik)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Benennung der Selektions-Faktoren (</a:t>
            </a:r>
            <a:r>
              <a:rPr lang="de-DE" sz="3200" dirty="0" err="1"/>
              <a:t>stabi-lisierend</a:t>
            </a:r>
            <a:r>
              <a:rPr lang="de-DE" sz="3200" dirty="0"/>
              <a:t>, transformierend, disruptiv)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Fitness quantitativ definiert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760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85A67E-70DB-911D-C855-2D0F777CCB02}"/>
              </a:ext>
            </a:extLst>
          </p:cNvPr>
          <p:cNvSpPr txBox="1"/>
          <p:nvPr/>
        </p:nvSpPr>
        <p:spPr>
          <a:xfrm>
            <a:off x="626533" y="1355114"/>
            <a:ext cx="78909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4400" b="1" dirty="0"/>
              <a:t>Evolution: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Evolutionsforschung </a:t>
            </a:r>
            <a:r>
              <a:rPr lang="de-DE" sz="2400" dirty="0"/>
              <a:t>(Homologie, Stammesgeschichte, Kladogramm, Natürliches System; </a:t>
            </a:r>
            <a:r>
              <a:rPr lang="de-DE" sz="2400" dirty="0" err="1">
                <a:solidFill>
                  <a:srgbClr val="0000FF"/>
                </a:solidFill>
              </a:rPr>
              <a:t>eA</a:t>
            </a:r>
            <a:r>
              <a:rPr lang="de-DE" sz="2400" dirty="0">
                <a:solidFill>
                  <a:srgbClr val="0000FF"/>
                </a:solidFill>
              </a:rPr>
              <a:t>-Kurs: Evolution des Menschen</a:t>
            </a:r>
            <a:r>
              <a:rPr lang="de-DE" sz="2400" dirty="0"/>
              <a:t>)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Mechanismen der Evolution </a:t>
            </a:r>
            <a:r>
              <a:rPr lang="de-DE" sz="2400" dirty="0"/>
              <a:t>(Lamarck, Darwin, </a:t>
            </a:r>
            <a:r>
              <a:rPr lang="de-DE" sz="2400" dirty="0" err="1"/>
              <a:t>synthe</a:t>
            </a:r>
            <a:r>
              <a:rPr lang="de-DE" sz="2400" dirty="0"/>
              <a:t>-tische Evolutionstheorie, NW vs. nicht NW, Isolation, Koevolution, </a:t>
            </a:r>
            <a:r>
              <a:rPr lang="de-DE" sz="2400" dirty="0" err="1">
                <a:solidFill>
                  <a:srgbClr val="0000FF"/>
                </a:solidFill>
              </a:rPr>
              <a:t>eA</a:t>
            </a:r>
            <a:r>
              <a:rPr lang="de-DE" sz="2400" dirty="0">
                <a:solidFill>
                  <a:srgbClr val="0000FF"/>
                </a:solidFill>
              </a:rPr>
              <a:t>-Kurs: Aspekte beim Menschen</a:t>
            </a:r>
            <a:r>
              <a:rPr 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411729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Neu kommt hinzu</a:t>
            </a:r>
            <a:r>
              <a:rPr lang="de-DE" sz="3200" dirty="0"/>
              <a:t>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… und als Seitenthema: </a:t>
            </a:r>
            <a:r>
              <a:rPr lang="de-DE" sz="3200" dirty="0" err="1"/>
              <a:t>Alleldrift</a:t>
            </a:r>
            <a:r>
              <a:rPr lang="de-DE" sz="3200" dirty="0"/>
              <a:t> (nicht: Gendrift)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29671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Der LehrplanPLUS formuliert nur: „Variation“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Im Unterricht immer genau unterscheiden: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genotypische Variation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phänotypische Variation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534313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bildet einen eigenen Punkt im LehrplanPLUS, ist aber Bestandteil der Synthetischen </a:t>
            </a:r>
            <a:r>
              <a:rPr lang="de-DE" sz="3200" dirty="0" err="1"/>
              <a:t>Evolu</a:t>
            </a:r>
            <a:r>
              <a:rPr lang="de-DE" sz="3200" dirty="0"/>
              <a:t>-</a:t>
            </a:r>
            <a:r>
              <a:rPr lang="de-DE" sz="3200" dirty="0" err="1"/>
              <a:t>tions</a:t>
            </a:r>
            <a:r>
              <a:rPr lang="de-DE" sz="3200" dirty="0"/>
              <a:t>-theorie!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772400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geographische Isolation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(</a:t>
            </a:r>
            <a:r>
              <a:rPr lang="de-DE" sz="3200" dirty="0" err="1"/>
              <a:t>allopatrische</a:t>
            </a:r>
            <a:r>
              <a:rPr lang="de-DE" sz="3200" dirty="0"/>
              <a:t> Artentstehung; vgl. 9. Klasse)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904607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geographische Isolation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(</a:t>
            </a:r>
            <a:r>
              <a:rPr lang="de-DE" sz="3200" dirty="0" err="1"/>
              <a:t>allopatrische</a:t>
            </a:r>
            <a:r>
              <a:rPr lang="de-DE" sz="3200" dirty="0"/>
              <a:t> Artentstehung; vgl. 9. Klasse)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ökologische Isolation (</a:t>
            </a:r>
            <a:r>
              <a:rPr lang="de-DE" sz="3200" dirty="0" err="1"/>
              <a:t>sympatrisch</a:t>
            </a:r>
            <a:r>
              <a:rPr lang="de-DE" sz="3200" dirty="0"/>
              <a:t>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reproduktive Isolation (</a:t>
            </a:r>
            <a:r>
              <a:rPr lang="de-DE" sz="3200" dirty="0" err="1"/>
              <a:t>sympatrisch</a:t>
            </a:r>
            <a:r>
              <a:rPr lang="de-DE" sz="3200" dirty="0"/>
              <a:t>) durch Unterschiede in Verhalten bzw. Anatomie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20549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Populationsgenetischer Artbegriff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(nicht mehr „biologischer Artbegriff“):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51428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Populationsgenetischer Artbegriff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(nicht mehr „biologischer Artbegriff“):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potentielle Fortpflanzungs-Gemeinschaft (gemeinsamer Genpool); Population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neu: von anderen Arten (Genpools) bzgl. der Reproduktion isoliert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060068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Problematik des Artbegriffs: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Gute Gelegenheit für die Kursteilnehmer, eigene Gedanken zu entwickeln!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99068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Problematik des Artbegriffs: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U. a. entspricht der Artbegriff der Grund-annahme der </a:t>
            </a:r>
            <a:r>
              <a:rPr lang="de-DE" sz="3200" u="sng" dirty="0"/>
              <a:t>Artkonstanz</a:t>
            </a:r>
            <a:r>
              <a:rPr lang="de-DE" sz="3200" dirty="0"/>
              <a:t>! (Das hat bereits Darwin erkannt.)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190556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Problematik des Artbegriffs: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Je nach Forschungskontext unterschiedlich gehandhabt: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de-DE" sz="3200" dirty="0"/>
              <a:t>phänotypische Ähnlichkeiten (morpholog. Artbegriff)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de-DE" sz="3200" dirty="0"/>
              <a:t>Fortpflanzungsgemeinschaft (populations-genetischer Artbegriff)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1462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85A67E-70DB-911D-C855-2D0F777CCB02}"/>
              </a:ext>
            </a:extLst>
          </p:cNvPr>
          <p:cNvSpPr txBox="1"/>
          <p:nvPr/>
        </p:nvSpPr>
        <p:spPr>
          <a:xfrm>
            <a:off x="626533" y="1355114"/>
            <a:ext cx="78909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4400" b="1" dirty="0"/>
              <a:t>Evolution: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Evolutionsforschung </a:t>
            </a:r>
            <a:r>
              <a:rPr lang="de-DE" sz="2400" dirty="0"/>
              <a:t>(Homologie, Stammesgeschichte, Kladogramm, Natürliches System; </a:t>
            </a:r>
            <a:r>
              <a:rPr lang="de-DE" sz="2400" dirty="0" err="1">
                <a:solidFill>
                  <a:srgbClr val="0000FF"/>
                </a:solidFill>
              </a:rPr>
              <a:t>eA</a:t>
            </a:r>
            <a:r>
              <a:rPr lang="de-DE" sz="2400" dirty="0">
                <a:solidFill>
                  <a:srgbClr val="0000FF"/>
                </a:solidFill>
              </a:rPr>
              <a:t>-Kurs: Evolution des Menschen</a:t>
            </a:r>
            <a:r>
              <a:rPr lang="de-DE" sz="2400" dirty="0"/>
              <a:t>)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Mechanismen der Evolution </a:t>
            </a:r>
            <a:r>
              <a:rPr lang="de-DE" sz="2400" dirty="0"/>
              <a:t>(Lamarck, Darwin, </a:t>
            </a:r>
            <a:r>
              <a:rPr lang="de-DE" sz="2400" dirty="0" err="1"/>
              <a:t>synthe</a:t>
            </a:r>
            <a:r>
              <a:rPr lang="de-DE" sz="2400" dirty="0"/>
              <a:t>-tische Evolutionstheorie, NW vs. nicht NW, Isolation, Koevolution, </a:t>
            </a:r>
            <a:r>
              <a:rPr lang="de-DE" sz="2400" dirty="0" err="1">
                <a:solidFill>
                  <a:srgbClr val="0000FF"/>
                </a:solidFill>
              </a:rPr>
              <a:t>eA</a:t>
            </a:r>
            <a:r>
              <a:rPr lang="de-DE" sz="2400" dirty="0">
                <a:solidFill>
                  <a:srgbClr val="0000FF"/>
                </a:solidFill>
              </a:rPr>
              <a:t>-Kurs: Aspekte beim Menschen</a:t>
            </a:r>
            <a:r>
              <a:rPr lang="de-DE" sz="2400" dirty="0"/>
              <a:t>)</a:t>
            </a:r>
          </a:p>
          <a:p>
            <a:pPr>
              <a:spcBef>
                <a:spcPts val="1200"/>
              </a:spcBef>
            </a:pPr>
            <a:r>
              <a:rPr lang="de-DE" sz="4400" b="1" dirty="0"/>
              <a:t>Verhaltensökologie: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	adaptiver Wert von Verhalten im Hinblick auf die Evolution 	am Beispiel verschiedener Verhaltenskreise</a:t>
            </a:r>
          </a:p>
        </p:txBody>
      </p:sp>
    </p:spTree>
    <p:extLst>
      <p:ext uri="{BB962C8B-B14F-4D97-AF65-F5344CB8AC3E}">
        <p14:creationId xmlns:p14="http://schemas.microsoft.com/office/powerpoint/2010/main" val="198344666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Art-Entstehung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Steht im LehrplanPLUS nicht bei den Inhalten zu den Kompetenzen, wohl aber bei den Kompetenz-Erwartungen!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870078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Art-Entstehung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Steht im LehrplanPLUS nicht bei den Inhalten zu den Kompetenzen, wohl aber bei den Kompetenz-Erwartungen!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Im </a:t>
            </a:r>
            <a:r>
              <a:rPr lang="de-DE" sz="3200" dirty="0" err="1"/>
              <a:t>gA</a:t>
            </a:r>
            <a:r>
              <a:rPr lang="de-DE" sz="3200" dirty="0"/>
              <a:t>-Kurs: 1 Beispiel (z. B. Möwen)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zusätzlich bei Primaten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884440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Koevolution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 err="1"/>
              <a:t>mutualistisch</a:t>
            </a:r>
            <a:r>
              <a:rPr lang="de-DE" sz="3200" dirty="0"/>
              <a:t> (führt zu Symbiose)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antagonistisch (Wettrüsten)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auch beim Menschen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813799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69836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Begriff „Kultur“ ist problematisch!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Wikipedia</a:t>
            </a:r>
            <a:r>
              <a:rPr lang="de-DE" sz="3200" dirty="0">
                <a:solidFill>
                  <a:srgbClr val="0000FF"/>
                </a:solidFill>
              </a:rPr>
              <a:t>: Kultur „</a:t>
            </a:r>
            <a:r>
              <a:rPr lang="de-DE" sz="32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als Gegenbegriff zu der nicht vom Menschen geschaffenen und nicht veränderten Natur“</a:t>
            </a: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95112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Begriff „Kultur“ ist problematisch!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Im biologischen Kontext besser: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„nicht genetisch, sondern durch Erfahrung bedingte Verhaltensweisen, die an </a:t>
            </a:r>
            <a:r>
              <a:rPr lang="de-DE" sz="3200" dirty="0" err="1">
                <a:solidFill>
                  <a:srgbClr val="0000FF"/>
                </a:solidFill>
              </a:rPr>
              <a:t>Artgenos-sen</a:t>
            </a:r>
            <a:r>
              <a:rPr lang="de-DE" sz="3200" dirty="0">
                <a:solidFill>
                  <a:srgbClr val="0000FF"/>
                </a:solidFill>
              </a:rPr>
              <a:t> weiter gegeben werden“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1028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Zunächst kulturelle Phänomene bei Arten außerhalb des Menschen ansprechen, um die Kontinuität der Entwicklung zu zeigen.</a:t>
            </a:r>
          </a:p>
          <a:p>
            <a:pPr>
              <a:spcAft>
                <a:spcPts val="1200"/>
              </a:spcAft>
            </a:pPr>
            <a:r>
              <a:rPr lang="de-DE" sz="3200" i="1" dirty="0">
                <a:solidFill>
                  <a:srgbClr val="0000FF"/>
                </a:solidFill>
              </a:rPr>
              <a:t>(Auch wenn‘s nicht im LehrplanPLUS steht.)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83698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Dann aber Aspekte nennen, die es nur bei Menschen gibt wie komplexe Werkzeuge, Feuer, Wortsprache, Kunst, ggf. Religion, externe Informationsspeicherung (Schrift).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466373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Diskussion nach Kriterien der Evolutions-theorie: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Selektionsvorteile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enormes Tempo der kulturellen Evolution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0581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Eingriffe in Evolutionsprozesse </a:t>
            </a:r>
            <a:r>
              <a:rPr lang="de-DE" sz="3200" b="1" dirty="0">
                <a:solidFill>
                  <a:srgbClr val="0000FF"/>
                </a:solidFill>
              </a:rPr>
              <a:t>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weitere drei Stunden v. a. zur Schulung der Kommunikations-Kompetenz nach </a:t>
            </a:r>
            <a:r>
              <a:rPr lang="de-DE" sz="3200" dirty="0" err="1">
                <a:solidFill>
                  <a:srgbClr val="0000FF"/>
                </a:solidFill>
              </a:rPr>
              <a:t>Lernbe</a:t>
            </a:r>
            <a:r>
              <a:rPr lang="de-DE" sz="3200" dirty="0">
                <a:solidFill>
                  <a:srgbClr val="0000FF"/>
                </a:solidFill>
              </a:rPr>
              <a:t>-reich 1: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recherchieren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ordnen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auswerten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präsentieren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871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303D3-A757-4E0A-9A56-83C531AC67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Gliederung 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4143B-57CE-41ED-A5D9-24CBD443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716"/>
            <a:ext cx="7886700" cy="46208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ffectLst/>
                <a:ea typeface="Calibri" panose="020F0502020204030204" pitchFamily="34" charset="0"/>
              </a:rPr>
              <a:t>Block 1:</a:t>
            </a:r>
            <a:r>
              <a:rPr lang="de-DE" sz="2400" b="1" dirty="0">
                <a:ea typeface="Calibri" panose="020F0502020204030204" pitchFamily="34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Allgemeine Aspekte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		</a:t>
            </a:r>
            <a:r>
              <a:rPr lang="de-DE" sz="2400" dirty="0">
                <a:ea typeface="Calibri" panose="020F0502020204030204" pitchFamily="34" charset="0"/>
              </a:rPr>
              <a:t>Evolutions-Forschung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2:</a:t>
            </a:r>
            <a:r>
              <a:rPr lang="de-DE" sz="2400" dirty="0">
                <a:ea typeface="Calibri" panose="020F0502020204030204" pitchFamily="34" charset="0"/>
              </a:rPr>
              <a:t>	Mechanismen der Evolution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3:</a:t>
            </a:r>
            <a:r>
              <a:rPr lang="de-DE" sz="2400" dirty="0">
                <a:ea typeface="Calibri" panose="020F0502020204030204" pitchFamily="34" charset="0"/>
              </a:rPr>
              <a:t>	Verhaltensökologie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ggf. kurze Diskussion</a:t>
            </a:r>
            <a:endParaRPr lang="de-DE" sz="2400" b="1" dirty="0">
              <a:solidFill>
                <a:srgbClr val="FF9900"/>
              </a:solidFill>
              <a:effectLst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de-D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140001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Ende von Block 2</a:t>
            </a:r>
          </a:p>
          <a:p>
            <a:pPr algn="ctr"/>
            <a:endParaRPr lang="de-DE" sz="6000" dirty="0"/>
          </a:p>
          <a:p>
            <a:pPr algn="ctr"/>
            <a:endParaRPr lang="de-DE" sz="6000" dirty="0"/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8527809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3:</a:t>
            </a:r>
          </a:p>
          <a:p>
            <a:pPr algn="ctr">
              <a:spcBef>
                <a:spcPts val="1800"/>
              </a:spcBef>
            </a:pPr>
            <a:r>
              <a:rPr lang="de-DE" sz="6000" b="1" dirty="0"/>
              <a:t>Verhaltens-Ökologie</a:t>
            </a:r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12738241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 und Angepasstheit von Verhalten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Komplett neu aufgebaut und damit anders als Evolution und Verhalten im G8-Lehrplan.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=&gt; neues Unterrichts-Konzept erstellen!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00072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Gegenüberstellung von genetisch beding-</a:t>
            </a:r>
            <a:r>
              <a:rPr lang="de-DE" sz="3200" dirty="0" err="1"/>
              <a:t>tem</a:t>
            </a:r>
            <a:r>
              <a:rPr lang="de-DE" sz="3200" dirty="0"/>
              <a:t> und erworbenem Verhalten </a:t>
            </a:r>
            <a:r>
              <a:rPr lang="de-DE" sz="3200" u="sng" dirty="0"/>
              <a:t>entfällt</a:t>
            </a:r>
            <a:r>
              <a:rPr lang="de-DE" sz="3200" dirty="0"/>
              <a:t> </a:t>
            </a:r>
            <a:r>
              <a:rPr lang="de-DE" sz="3200" i="1" dirty="0"/>
              <a:t>(jetzt in der 8. Klasse)</a:t>
            </a:r>
            <a:r>
              <a:rPr lang="de-DE" sz="3200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962171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Gegenüberstellung von genetisch beding-</a:t>
            </a:r>
            <a:r>
              <a:rPr lang="de-DE" sz="3200" dirty="0" err="1"/>
              <a:t>tem</a:t>
            </a:r>
            <a:r>
              <a:rPr lang="de-DE" sz="3200" dirty="0"/>
              <a:t> und erworbenem Verhalten </a:t>
            </a:r>
            <a:r>
              <a:rPr lang="de-DE" sz="3200" u="sng" dirty="0"/>
              <a:t>entfällt</a:t>
            </a:r>
            <a:r>
              <a:rPr lang="de-DE" sz="3200" dirty="0"/>
              <a:t> </a:t>
            </a:r>
            <a:r>
              <a:rPr lang="de-DE" sz="3200" i="1" dirty="0"/>
              <a:t>(jetzt in der 8. Klasse)</a:t>
            </a:r>
            <a:r>
              <a:rPr lang="de-DE" sz="3200" dirty="0"/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Angewandte Ethologie (Mann-Frau- und Kindchen-Schema) </a:t>
            </a:r>
            <a:r>
              <a:rPr lang="de-DE" sz="3200" u="sng" dirty="0"/>
              <a:t>entfällt</a:t>
            </a:r>
            <a:r>
              <a:rPr lang="de-DE" sz="3200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551292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Gegenüberstellung von genetisch beding-</a:t>
            </a:r>
            <a:r>
              <a:rPr lang="de-DE" sz="3200" dirty="0" err="1"/>
              <a:t>tem</a:t>
            </a:r>
            <a:r>
              <a:rPr lang="de-DE" sz="3200" dirty="0"/>
              <a:t> und erworbenem Verhalten </a:t>
            </a:r>
            <a:r>
              <a:rPr lang="de-DE" sz="3200" u="sng" dirty="0"/>
              <a:t>entfällt</a:t>
            </a:r>
            <a:r>
              <a:rPr lang="de-DE" sz="3200" dirty="0"/>
              <a:t> </a:t>
            </a:r>
            <a:r>
              <a:rPr lang="de-DE" sz="3200" i="1" dirty="0"/>
              <a:t>(jetzt in der 8. Klasse)</a:t>
            </a:r>
            <a:r>
              <a:rPr lang="de-DE" sz="3200" dirty="0"/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Angewandte Ethologie (Mann-Frau- und Kindchen-Schema) </a:t>
            </a:r>
            <a:r>
              <a:rPr lang="de-DE" sz="3200" u="sng" dirty="0"/>
              <a:t>entfällt</a:t>
            </a:r>
            <a:r>
              <a:rPr lang="de-DE" sz="3200" dirty="0"/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Fitness (</a:t>
            </a:r>
            <a:r>
              <a:rPr lang="de-DE" sz="3200"/>
              <a:t>als Fortpflanzungserfolg) </a:t>
            </a:r>
            <a:r>
              <a:rPr lang="de-DE" sz="3200" dirty="0"/>
              <a:t>wird betont und an den Anfang gestellt.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21228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Verhalten von Individuum und sozialer Gruppe bleibt, aber unter dem </a:t>
            </a:r>
            <a:r>
              <a:rPr lang="de-DE" sz="3200" dirty="0" err="1"/>
              <a:t>Leitgedan-ken</a:t>
            </a:r>
            <a:r>
              <a:rPr lang="de-DE" sz="3200" dirty="0"/>
              <a:t> der </a:t>
            </a:r>
            <a:r>
              <a:rPr lang="de-DE" sz="3200" u="sng" dirty="0"/>
              <a:t>Anwendung verhaltensökologischer Methoden</a:t>
            </a:r>
            <a:r>
              <a:rPr lang="de-DE" sz="3200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633210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Verhalten von Individuum und sozialer Gruppe bleibt, aber unter dem </a:t>
            </a:r>
            <a:r>
              <a:rPr lang="de-DE" sz="3200" dirty="0" err="1"/>
              <a:t>Leitgedan-ken</a:t>
            </a:r>
            <a:r>
              <a:rPr lang="de-DE" sz="3200" dirty="0"/>
              <a:t> der </a:t>
            </a:r>
            <a:r>
              <a:rPr lang="de-DE" sz="3200" u="sng" dirty="0"/>
              <a:t>Anwendung verhaltensökologischer Methoden</a:t>
            </a:r>
            <a:r>
              <a:rPr lang="de-DE" sz="3200" dirty="0"/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Verhaltensökologie </a:t>
            </a:r>
            <a:r>
              <a:rPr lang="de-DE" sz="3200" u="sng" dirty="0"/>
              <a:t>als Teilgebiet der </a:t>
            </a:r>
            <a:r>
              <a:rPr lang="de-DE" sz="3200" u="sng" dirty="0" err="1"/>
              <a:t>Evolu-tionsforschung</a:t>
            </a:r>
            <a:r>
              <a:rPr lang="de-DE" sz="3200" dirty="0"/>
              <a:t> </a:t>
            </a:r>
            <a:r>
              <a:rPr lang="de-DE" sz="3200" i="1" dirty="0"/>
              <a:t>(während die klassische Ethologie v. a. das Verhalten von Tieren beschreibt; 8. Klasse)</a:t>
            </a: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55873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Sozialverhalten der Primaten mit völlig neuen Aspekten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827792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Bei diesem Thema besondere Gefahr, sich in Details, Beispielen und Begriffsdefinitionen zu verlieren!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b="1" dirty="0"/>
              <a:t>Klar kommunizieren, was Lerninhalt ist und was nicht!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Aufgabenstellungen einüben!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810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200F4-2DD9-6E62-B61A-85989293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Zur Person</a:t>
            </a:r>
            <a:endParaRPr lang="de-DE" dirty="0"/>
          </a:p>
        </p:txBody>
      </p:sp>
      <p:pic>
        <p:nvPicPr>
          <p:cNvPr id="3" name="Inhaltsplatzhalter 3">
            <a:extLst>
              <a:ext uri="{FF2B5EF4-FFF2-40B4-BE49-F238E27FC236}">
                <a16:creationId xmlns:a16="http://schemas.microsoft.com/office/drawing/2014/main" id="{33453E13-E0C1-DCAC-081F-B70FC4144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34126" cy="49685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C8119B7-5865-10C4-BB7C-0BA6838E6862}"/>
              </a:ext>
            </a:extLst>
          </p:cNvPr>
          <p:cNvSpPr txBox="1"/>
          <p:nvPr/>
        </p:nvSpPr>
        <p:spPr>
          <a:xfrm>
            <a:off x="4644008" y="1196752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Baujahr 1953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Diplombiologe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Lehramt Biologie, Chemie, Geographie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Auslandsdienst (Bilbao) 1993-1999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Seminarlehrer für Biologie 2007-2019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Buchner-Verlag seit 2020</a:t>
            </a:r>
          </a:p>
        </p:txBody>
      </p:sp>
    </p:spTree>
    <p:extLst>
      <p:ext uri="{BB962C8B-B14F-4D97-AF65-F5344CB8AC3E}">
        <p14:creationId xmlns:p14="http://schemas.microsoft.com/office/powerpoint/2010/main" val="397884401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Gliederung: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Begriff </a:t>
            </a:r>
            <a:r>
              <a:rPr lang="de-DE" sz="3200" u="sng" dirty="0"/>
              <a:t>Fitness</a:t>
            </a:r>
            <a:r>
              <a:rPr lang="de-DE" sz="3200" dirty="0"/>
              <a:t> detailliert klären.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Methoden</a:t>
            </a:r>
            <a:r>
              <a:rPr lang="de-DE" sz="3200" dirty="0"/>
              <a:t> der Verhaltens-Ökologie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Faktoren</a:t>
            </a:r>
            <a:r>
              <a:rPr lang="de-DE" sz="3200" dirty="0"/>
              <a:t> zum Überleben des </a:t>
            </a:r>
            <a:r>
              <a:rPr lang="de-DE" sz="3200" u="sng" dirty="0"/>
              <a:t>Individuums</a:t>
            </a:r>
            <a:r>
              <a:rPr lang="de-DE" sz="3200" dirty="0"/>
              <a:t> (nicht der Gruppe, nicht der Art)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018263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Gliederung: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Begriff </a:t>
            </a:r>
            <a:r>
              <a:rPr lang="de-DE" sz="3200" u="sng" dirty="0"/>
              <a:t>Fitness</a:t>
            </a:r>
            <a:r>
              <a:rPr lang="de-DE" sz="3200" dirty="0"/>
              <a:t> detailliert klären.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Methoden</a:t>
            </a:r>
            <a:r>
              <a:rPr lang="de-DE" sz="3200" dirty="0"/>
              <a:t> der Verhaltens-Ökologie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Faktoren</a:t>
            </a:r>
            <a:r>
              <a:rPr lang="de-DE" sz="3200" dirty="0"/>
              <a:t> zum Überleben des </a:t>
            </a:r>
            <a:r>
              <a:rPr lang="de-DE" sz="3200" u="sng" dirty="0"/>
              <a:t>Individuums</a:t>
            </a:r>
            <a:r>
              <a:rPr lang="de-DE" sz="3200" dirty="0"/>
              <a:t> (nicht der Gruppe, nicht der Art)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Beispiele</a:t>
            </a:r>
            <a:r>
              <a:rPr lang="de-DE" sz="3200" dirty="0"/>
              <a:t> aus verschiedenen Verhaltens-bereichen wie Kooperation, Aggression, Fortpflanzung, </a:t>
            </a:r>
            <a:r>
              <a:rPr lang="de-DE" sz="3200" dirty="0">
                <a:solidFill>
                  <a:srgbClr val="0000FF"/>
                </a:solidFill>
              </a:rPr>
              <a:t>Kommunikation …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827821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adaptiver Wert </a:t>
            </a:r>
            <a:r>
              <a:rPr lang="de-DE" sz="3200" dirty="0"/>
              <a:t>von Verhalten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direkte</a:t>
            </a:r>
            <a:r>
              <a:rPr lang="de-DE" sz="3200" dirty="0"/>
              <a:t> und </a:t>
            </a:r>
            <a:r>
              <a:rPr lang="de-DE" sz="3200" u="sng" dirty="0"/>
              <a:t>indirekte</a:t>
            </a:r>
            <a:r>
              <a:rPr lang="de-DE" sz="3200" dirty="0"/>
              <a:t> reproduktive Fitness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585225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direkte + indirekte Fitness = </a:t>
            </a:r>
            <a:r>
              <a:rPr lang="de-DE" sz="3200" u="sng" dirty="0"/>
              <a:t>Gesamtfitness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individuelle</a:t>
            </a:r>
            <a:r>
              <a:rPr lang="de-DE" sz="3200" dirty="0"/>
              <a:t> und </a:t>
            </a:r>
            <a:r>
              <a:rPr lang="de-DE" sz="3200" u="sng" dirty="0"/>
              <a:t>Gruppenfitness</a:t>
            </a:r>
            <a:r>
              <a:rPr lang="de-DE" sz="3200" i="1" dirty="0"/>
              <a:t> (steht nicht im LehrplanPLUS, sollte aber unterschieden werden)</a:t>
            </a:r>
            <a:endParaRPr lang="de-DE" sz="3200" u="sng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97966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Lernbereich 1 (!):</a:t>
            </a:r>
          </a:p>
          <a:p>
            <a:pPr>
              <a:spcAft>
                <a:spcPts val="1200"/>
              </a:spcAft>
            </a:pPr>
            <a:r>
              <a:rPr lang="de-DE" sz="3200" i="1" dirty="0">
                <a:highlight>
                  <a:srgbClr val="FFFF00"/>
                </a:highlight>
              </a:rPr>
              <a:t>Die Schülerinnen und Schüler 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erklären Sach-verhalte aus </a:t>
            </a:r>
            <a:r>
              <a:rPr lang="de-DE" sz="3200" i="1" u="sng" dirty="0" err="1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proximater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de-DE" sz="3200" i="1" u="sng" dirty="0" err="1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ultimater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Sicht, ohne dabei </a:t>
            </a:r>
            <a:r>
              <a:rPr lang="de-DE" sz="3200" i="1" u="sng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finale Begründungen 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zu nutzen. </a:t>
            </a:r>
            <a:endParaRPr lang="de-DE" sz="3200" i="1" dirty="0">
              <a:highlight>
                <a:srgbClr val="FFFF00"/>
              </a:highlight>
            </a:endParaRP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65106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Ursachen von Verhalten: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 err="1">
                <a:cs typeface="Arial" panose="020B0604020202020204" pitchFamily="34" charset="0"/>
              </a:rPr>
              <a:t>proximate</a:t>
            </a:r>
            <a:r>
              <a:rPr lang="de-DE" sz="3200" dirty="0">
                <a:cs typeface="Arial" panose="020B0604020202020204" pitchFamily="34" charset="0"/>
              </a:rPr>
              <a:t> Ursachen = unmittelbare Aus-löser (endogen wie Hormone, exogen wie Außenreize)</a:t>
            </a:r>
            <a:endParaRPr lang="de-DE" sz="3200" dirty="0"/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80646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Ursachen von Verhalten: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 err="1">
                <a:cs typeface="Arial" panose="020B0604020202020204" pitchFamily="34" charset="0"/>
              </a:rPr>
              <a:t>proximate</a:t>
            </a:r>
            <a:r>
              <a:rPr lang="de-DE" sz="3200" dirty="0">
                <a:cs typeface="Arial" panose="020B0604020202020204" pitchFamily="34" charset="0"/>
              </a:rPr>
              <a:t> Ursachen = unmittelbare Aus-löser (endogen wie Hormone, exogen wie Außenreize)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 err="1">
                <a:cs typeface="Arial" panose="020B0604020202020204" pitchFamily="34" charset="0"/>
              </a:rPr>
              <a:t>ultimate</a:t>
            </a:r>
            <a:r>
              <a:rPr lang="de-DE" sz="3200" dirty="0">
                <a:cs typeface="Arial" panose="020B0604020202020204" pitchFamily="34" charset="0"/>
              </a:rPr>
              <a:t> Ursachen: Sicherung bzw. Steige-</a:t>
            </a:r>
            <a:r>
              <a:rPr lang="de-DE" sz="3200" dirty="0" err="1">
                <a:cs typeface="Arial" panose="020B0604020202020204" pitchFamily="34" charset="0"/>
              </a:rPr>
              <a:t>rung</a:t>
            </a:r>
            <a:r>
              <a:rPr lang="de-DE" sz="3200" dirty="0">
                <a:cs typeface="Arial" panose="020B0604020202020204" pitchFamily="34" charset="0"/>
              </a:rPr>
              <a:t> der Gesamtfitness</a:t>
            </a:r>
            <a:endParaRPr lang="de-DE" sz="3200" dirty="0"/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193635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Keine </a:t>
            </a:r>
            <a:r>
              <a:rPr lang="de-DE" sz="32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finalistischen</a:t>
            </a:r>
            <a:r>
              <a:rPr lang="de-D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Formulierungen wie: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  <a:cs typeface="Arial" panose="020B0604020202020204" pitchFamily="34" charset="0"/>
              </a:rPr>
              <a:t>„Wölfe jagen im Rudel, um den Jagderfolg zu steigern.“</a:t>
            </a:r>
            <a:endParaRPr lang="de-DE" sz="3200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40737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Keine </a:t>
            </a:r>
            <a:r>
              <a:rPr lang="de-DE" sz="32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finalistischen</a:t>
            </a:r>
            <a:r>
              <a:rPr lang="de-D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Formulierungen wie: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  <a:cs typeface="Arial" panose="020B0604020202020204" pitchFamily="34" charset="0"/>
              </a:rPr>
              <a:t>„Wölfe jagen im Rudel, um den Jagderfolg zu steigern.“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B050"/>
                </a:solidFill>
                <a:cs typeface="Arial" panose="020B0604020202020204" pitchFamily="34" charset="0"/>
              </a:rPr>
              <a:t>Sondern neutrale Beschreibungen wie: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B050"/>
                </a:solidFill>
                <a:cs typeface="Arial" panose="020B0604020202020204" pitchFamily="34" charset="0"/>
              </a:rPr>
              <a:t>„Wölfe jagen im Rudel. Dadurch steigern sie ihren Jagderfolg.“</a:t>
            </a:r>
            <a:endParaRPr lang="de-DE" sz="3200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247520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Finalistische</a:t>
            </a:r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Formulierungen setzen eine Absicht voraus, die in eine Strategie mündet.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cs typeface="Arial" panose="020B0604020202020204" pitchFamily="34" charset="0"/>
              </a:rPr>
              <a:t>Aber so funktioniert Evolution nicht …</a:t>
            </a:r>
            <a:endParaRPr lang="de-DE" sz="3200" dirty="0"/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5426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/>
              <a:t>Lehrkräfte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Mut machen, einen </a:t>
            </a:r>
            <a:r>
              <a:rPr lang="de-DE" sz="3200" dirty="0" err="1"/>
              <a:t>gA</a:t>
            </a:r>
            <a:r>
              <a:rPr lang="de-DE" sz="3200" dirty="0"/>
              <a:t>- oder </a:t>
            </a:r>
            <a:r>
              <a:rPr lang="de-DE" sz="3200" dirty="0" err="1"/>
              <a:t>eA</a:t>
            </a:r>
            <a:r>
              <a:rPr lang="de-DE" sz="3200" dirty="0"/>
              <a:t>-Kurs zu nehmen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ausführliche konkrete Hilfestellung durch Bereitstellung didaktisch-methodischer Skripten und Arbeitsmaterialien</a:t>
            </a:r>
          </a:p>
        </p:txBody>
      </p:sp>
    </p:spTree>
    <p:extLst>
      <p:ext uri="{BB962C8B-B14F-4D97-AF65-F5344CB8AC3E}">
        <p14:creationId xmlns:p14="http://schemas.microsoft.com/office/powerpoint/2010/main" val="20449044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Verhaltensökologische Forschung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</a:t>
            </a:r>
            <a:r>
              <a:rPr lang="de-DE" sz="3200" u="sng" dirty="0"/>
              <a:t>Kosten-Nutzen-Analyse</a:t>
            </a:r>
            <a:r>
              <a:rPr lang="de-DE" sz="3200" dirty="0"/>
              <a:t>“ (besser: Kosten-Nutzen-Betrachtung)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86660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Verhaltensökologische Forschung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</a:t>
            </a:r>
            <a:r>
              <a:rPr lang="de-DE" sz="3200" u="sng" dirty="0"/>
              <a:t>Kosten-Nutzen-Analyse</a:t>
            </a:r>
            <a:r>
              <a:rPr lang="de-DE" sz="3200" dirty="0"/>
              <a:t>“ (besser: Kosten-Nutzen-Betrachtung)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Optimalitäts-Modell</a:t>
            </a:r>
            <a:r>
              <a:rPr lang="de-DE" sz="3200" dirty="0"/>
              <a:t> (Bestimmung des Optimums aus Kosten und Nutzen, wobei das Tier eine Entscheidungsfreiheit hat)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51039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Verhaltensökologische Forschung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</a:t>
            </a:r>
            <a:r>
              <a:rPr lang="de-DE" sz="3200" u="sng" dirty="0"/>
              <a:t>Kosten-Nutzen-Analyse</a:t>
            </a:r>
            <a:r>
              <a:rPr lang="de-DE" sz="3200" dirty="0"/>
              <a:t>“ (besser: Kosten-Nutzen-Betrachtung)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Optimalitäts-Modell</a:t>
            </a:r>
            <a:r>
              <a:rPr lang="de-DE" sz="3200" dirty="0"/>
              <a:t> (Bestimmung des Optimums aus Kosten und Nutzen, wobei das Tier eine Entscheidungsfreiheit hat)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vergleichende Methoden (unklar, vielleicht Vergleich von nah verwandten Arten?)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71643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Verhaltensökologische Forschung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zusätzlich am Anfang: </a:t>
            </a:r>
            <a:r>
              <a:rPr lang="de-DE" sz="3200" u="sng" dirty="0"/>
              <a:t>Verwandtschafts-Koeffizient r</a:t>
            </a:r>
            <a:r>
              <a:rPr lang="de-DE" sz="3200" dirty="0"/>
              <a:t> </a:t>
            </a:r>
            <a:r>
              <a:rPr lang="de-DE" sz="3200" i="1" dirty="0"/>
              <a:t>(nicht im LehrplanPLUS, aber Voraussetzung beim Altruismus)</a:t>
            </a: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912044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Überleben des Individuums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energieeffizientes Verhalten </a:t>
            </a:r>
            <a:r>
              <a:rPr lang="de-DE" sz="3200" dirty="0"/>
              <a:t>(Winterschlaf, Jagdstrategien)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963290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Überleben des Individuums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energieeffizientes Verhalten </a:t>
            </a:r>
            <a:r>
              <a:rPr lang="de-DE" sz="3200" dirty="0"/>
              <a:t>(Winterschlaf, Jagdstrategien)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Nahrungserwerb</a:t>
            </a:r>
            <a:r>
              <a:rPr lang="de-DE" sz="3200" dirty="0"/>
              <a:t> (z. B. Flugstrecke bei Bienen, </a:t>
            </a:r>
            <a:r>
              <a:rPr lang="de-DE" sz="3200" i="1" dirty="0"/>
              <a:t>obwohl auf Ebene der Population</a:t>
            </a:r>
            <a:r>
              <a:rPr lang="de-DE" sz="3200" dirty="0"/>
              <a:t>) Optimalitätsmodell mit Diagramm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28131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CCEA5F-C5C8-7E10-F83E-5F1E803D7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0" y="1857869"/>
            <a:ext cx="6825915" cy="4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3318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Überleben des Individuums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energieeffizientes Verhalten </a:t>
            </a:r>
            <a:r>
              <a:rPr lang="de-DE" sz="3200" dirty="0"/>
              <a:t>(Winterschlaf, Jagdstrategien)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Nahrungserwerb</a:t>
            </a:r>
            <a:r>
              <a:rPr lang="de-DE" sz="3200" dirty="0"/>
              <a:t> (z. B. Flugstrecke bei Bienen, </a:t>
            </a:r>
            <a:r>
              <a:rPr lang="de-DE" sz="3200" i="1" dirty="0"/>
              <a:t>obwohl auf Ebene der Population</a:t>
            </a:r>
            <a:r>
              <a:rPr lang="de-DE" sz="3200" dirty="0"/>
              <a:t>) Optimalitätsmodell mit Diagramm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 err="1"/>
              <a:t>Habitatwahl</a:t>
            </a:r>
            <a:r>
              <a:rPr lang="de-DE" sz="3200" dirty="0"/>
              <a:t> (z. B. Ort des Aufenthalts je nach Situation; Reviergröße)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57732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Kooperation und Altruismus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wie im G8-Lehrplan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8176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Aggression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wie im G8-Lehrplan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am besten ergänzen: </a:t>
            </a:r>
            <a:r>
              <a:rPr lang="de-DE" sz="3200" u="sng" dirty="0"/>
              <a:t>intraspezifische</a:t>
            </a:r>
            <a:r>
              <a:rPr lang="de-DE" sz="3200" dirty="0"/>
              <a:t> und </a:t>
            </a:r>
            <a:r>
              <a:rPr lang="de-DE" sz="3200" u="sng" dirty="0"/>
              <a:t>interspezifische Aggression</a:t>
            </a:r>
            <a:r>
              <a:rPr lang="de-DE" sz="3200" i="1" dirty="0"/>
              <a:t> (nicht im LehrplanPLUS, aber sinnvoll; die Begriffe kommen in Q13 ohnehin)</a:t>
            </a:r>
          </a:p>
          <a:p>
            <a:pPr>
              <a:spcAft>
                <a:spcPts val="600"/>
              </a:spcAft>
            </a:pPr>
            <a:endParaRPr lang="de-DE" sz="3200" i="1" dirty="0"/>
          </a:p>
          <a:p>
            <a:pPr>
              <a:spcAft>
                <a:spcPts val="1200"/>
              </a:spcAft>
            </a:pPr>
            <a:r>
              <a:rPr lang="de-DE" sz="3200" dirty="0"/>
              <a:t>Auswertung von Filmmaterial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071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/>
              <a:t>Lehrkräfte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Mut machen, einen </a:t>
            </a:r>
            <a:r>
              <a:rPr lang="de-DE" sz="3200" dirty="0" err="1"/>
              <a:t>gA</a:t>
            </a:r>
            <a:r>
              <a:rPr lang="de-DE" sz="3200" dirty="0"/>
              <a:t>- oder </a:t>
            </a:r>
            <a:r>
              <a:rPr lang="de-DE" sz="3200" dirty="0" err="1"/>
              <a:t>eA</a:t>
            </a:r>
            <a:r>
              <a:rPr lang="de-DE" sz="3200" dirty="0"/>
              <a:t>-Kurs zu nehmen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ausführliche konkrete Hilfestellung durch Bereitstellung didaktisch-methodischer Skripten und Arbeitsmaterialien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/>
              <a:t>Kursteilnehmer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Kompetenzen der Kursteilnehmer stärken</a:t>
            </a:r>
            <a:endParaRPr lang="de-DE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0849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Fortpflanzung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Partnerwahl</a:t>
            </a:r>
            <a:r>
              <a:rPr lang="de-DE" sz="3200" dirty="0"/>
              <a:t>: </a:t>
            </a:r>
            <a:r>
              <a:rPr lang="de-DE" sz="3200" dirty="0" err="1"/>
              <a:t>Handycap</a:t>
            </a:r>
            <a:r>
              <a:rPr lang="de-DE" sz="3200" dirty="0"/>
              <a:t>-Prinzip („Wer sich so einen Luxus leisten kann, der muss auch gesund und stark sein.“)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40244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Fortpflanzung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Partnerwahl</a:t>
            </a:r>
            <a:r>
              <a:rPr lang="de-DE" sz="3200" dirty="0"/>
              <a:t>: </a:t>
            </a:r>
            <a:r>
              <a:rPr lang="de-DE" sz="3200" dirty="0" err="1"/>
              <a:t>Handycap</a:t>
            </a:r>
            <a:r>
              <a:rPr lang="de-DE" sz="3200" dirty="0"/>
              <a:t>-Prinzip („Wer sich so einen Luxus leisten kann, der muss auch gesund und stark sein.“)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200" dirty="0">
                <a:solidFill>
                  <a:srgbClr val="0000FF"/>
                </a:solidFill>
              </a:rPr>
              <a:t>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 mindestens einen weiteren 	Mechanismus (LehrplanPLUS-Formulierung: 	„</a:t>
            </a:r>
            <a:r>
              <a:rPr lang="de-DE" sz="3200" dirty="0">
                <a:solidFill>
                  <a:srgbClr val="0000FF"/>
                </a:solidFill>
                <a:highlight>
                  <a:srgbClr val="FFFF00"/>
                </a:highlight>
              </a:rPr>
              <a:t>u. a. </a:t>
            </a:r>
            <a:r>
              <a:rPr lang="de-DE" sz="3200" dirty="0" err="1">
                <a:solidFill>
                  <a:srgbClr val="0000FF"/>
                </a:solidFill>
              </a:rPr>
              <a:t>Handycap</a:t>
            </a:r>
            <a:r>
              <a:rPr lang="de-DE" sz="3200" dirty="0">
                <a:solidFill>
                  <a:srgbClr val="0000FF"/>
                </a:solidFill>
              </a:rPr>
              <a:t>-Prinzip“)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2020020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Fortpflanzung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Partnerwahl</a:t>
            </a:r>
            <a:r>
              <a:rPr lang="de-DE" sz="3200" dirty="0"/>
              <a:t>: </a:t>
            </a:r>
            <a:r>
              <a:rPr lang="de-DE" sz="3200" dirty="0" err="1"/>
              <a:t>Handycap</a:t>
            </a:r>
            <a:r>
              <a:rPr lang="de-DE" sz="3200" dirty="0"/>
              <a:t>-Prinzip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Paarungssysteme</a:t>
            </a:r>
            <a:r>
              <a:rPr lang="de-DE" sz="3200" dirty="0"/>
              <a:t>: Monogamie und Polygamie </a:t>
            </a:r>
            <a:r>
              <a:rPr lang="de-DE" sz="3200" i="1" dirty="0"/>
              <a:t>(weniger als im G8)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69984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Fortpflanzung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Partnerwahl</a:t>
            </a:r>
            <a:r>
              <a:rPr lang="de-DE" sz="3200" dirty="0"/>
              <a:t>: </a:t>
            </a:r>
            <a:r>
              <a:rPr lang="de-DE" sz="3200" dirty="0" err="1"/>
              <a:t>Handycap</a:t>
            </a:r>
            <a:r>
              <a:rPr lang="de-DE" sz="3200" dirty="0"/>
              <a:t>-Prinzip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Paarungssysteme</a:t>
            </a:r>
            <a:r>
              <a:rPr lang="de-DE" sz="3200" dirty="0"/>
              <a:t>: Monogamie und Polygamie </a:t>
            </a:r>
            <a:r>
              <a:rPr lang="de-DE" sz="3200" i="1" dirty="0"/>
              <a:t>(weniger als im G8)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Elternaufwand</a:t>
            </a:r>
            <a:r>
              <a:rPr lang="de-DE" sz="3200" dirty="0"/>
              <a:t>: Brutpflege; Eltern-Kind-Konflikt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814624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Kommunikation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wie im G8: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Sender-Empfänger-Modell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Signale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Signalfälschung </a:t>
            </a:r>
            <a:r>
              <a:rPr lang="de-DE" sz="3200" i="1" dirty="0">
                <a:solidFill>
                  <a:srgbClr val="0000FF"/>
                </a:solidFill>
              </a:rPr>
              <a:t>(G8: Mittelstufe)</a:t>
            </a: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86523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Kommunikation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wie im G8: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Sender-Empfänger-Modell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Signale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Signalfälschung </a:t>
            </a:r>
            <a:r>
              <a:rPr lang="de-DE" sz="3200" i="1" dirty="0">
                <a:solidFill>
                  <a:srgbClr val="0000FF"/>
                </a:solidFill>
              </a:rPr>
              <a:t>(G8: Mittelstufe)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3200" i="1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Auch hier: Kosten-Nutzen-Betrachtung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415366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Sozialverhalten von Primaten </a:t>
            </a:r>
            <a:r>
              <a:rPr lang="de-DE" sz="3200" b="1" dirty="0">
                <a:solidFill>
                  <a:srgbClr val="0000FF"/>
                </a:solidFill>
              </a:rPr>
              <a:t>inklusive Mensch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exogene und endogene (</a:t>
            </a:r>
            <a:r>
              <a:rPr lang="de-DE" sz="3200" dirty="0" err="1">
                <a:solidFill>
                  <a:srgbClr val="0000FF"/>
                </a:solidFill>
              </a:rPr>
              <a:t>proximate</a:t>
            </a:r>
            <a:r>
              <a:rPr lang="de-DE" sz="3200" dirty="0">
                <a:solidFill>
                  <a:srgbClr val="0000FF"/>
                </a:solidFill>
              </a:rPr>
              <a:t>) Ursachen (Außenreize, Hormone …)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41434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Sozialverhalten von Primaten </a:t>
            </a:r>
            <a:r>
              <a:rPr lang="de-DE" sz="3200" b="1" dirty="0">
                <a:solidFill>
                  <a:srgbClr val="0000FF"/>
                </a:solidFill>
              </a:rPr>
              <a:t>inklusive Mensch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exogene und endogene (</a:t>
            </a:r>
            <a:r>
              <a:rPr lang="de-DE" sz="3200" dirty="0" err="1">
                <a:solidFill>
                  <a:srgbClr val="0000FF"/>
                </a:solidFill>
              </a:rPr>
              <a:t>proximate</a:t>
            </a:r>
            <a:r>
              <a:rPr lang="de-DE" sz="3200" dirty="0">
                <a:solidFill>
                  <a:srgbClr val="0000FF"/>
                </a:solidFill>
              </a:rPr>
              <a:t>) Ursachen (Außenreize, Hormone …)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Fortpflanzungs-Verhalten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441251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Sozialverhalten von Primaten </a:t>
            </a:r>
            <a:r>
              <a:rPr lang="de-DE" sz="3200" b="1" dirty="0">
                <a:solidFill>
                  <a:srgbClr val="0000FF"/>
                </a:solidFill>
              </a:rPr>
              <a:t>inklusive Mensch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exogene und endogene (</a:t>
            </a:r>
            <a:r>
              <a:rPr lang="de-DE" sz="3200" dirty="0" err="1">
                <a:solidFill>
                  <a:srgbClr val="0000FF"/>
                </a:solidFill>
              </a:rPr>
              <a:t>proximate</a:t>
            </a:r>
            <a:r>
              <a:rPr lang="de-DE" sz="3200" dirty="0">
                <a:solidFill>
                  <a:srgbClr val="0000FF"/>
                </a:solidFill>
              </a:rPr>
              <a:t>) Ursachen (Außenreize, Hormone …)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Fortpflanzungs-Verhalten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ggf. weitere Verhaltenskreise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6079158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Sozialverhalten von Primaten </a:t>
            </a:r>
            <a:r>
              <a:rPr lang="de-DE" sz="3200" b="1" dirty="0">
                <a:solidFill>
                  <a:srgbClr val="0000FF"/>
                </a:solidFill>
              </a:rPr>
              <a:t>inklusive Mensch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exogene und endogene (</a:t>
            </a:r>
            <a:r>
              <a:rPr lang="de-DE" sz="3200" dirty="0" err="1">
                <a:solidFill>
                  <a:srgbClr val="0000FF"/>
                </a:solidFill>
              </a:rPr>
              <a:t>proximate</a:t>
            </a:r>
            <a:r>
              <a:rPr lang="de-DE" sz="3200" dirty="0">
                <a:solidFill>
                  <a:srgbClr val="0000FF"/>
                </a:solidFill>
              </a:rPr>
              <a:t>) Ursachen (Außenreize, Hormone …)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Fortpflanzungs-Verhalten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ggf. weitere Verhaltenskreise</a:t>
            </a:r>
          </a:p>
          <a:p>
            <a:pPr>
              <a:spcAft>
                <a:spcPts val="1200"/>
              </a:spcAft>
            </a:pPr>
            <a:endParaRPr lang="de-DE" sz="3200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Training der Kommunikations-Kompetenz!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6028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1:</a:t>
            </a:r>
          </a:p>
          <a:p>
            <a:pPr algn="ctr">
              <a:spcBef>
                <a:spcPts val="1800"/>
              </a:spcBef>
            </a:pPr>
            <a:r>
              <a:rPr lang="de-DE" sz="6000" b="1" dirty="0" err="1"/>
              <a:t>Allgem</a:t>
            </a:r>
            <a:r>
              <a:rPr lang="de-DE" sz="6000" b="1" dirty="0"/>
              <a:t>. Aspekte (12.)</a:t>
            </a:r>
          </a:p>
          <a:p>
            <a:pPr algn="ctr">
              <a:spcBef>
                <a:spcPts val="1800"/>
              </a:spcBef>
            </a:pPr>
            <a:r>
              <a:rPr lang="de-DE" sz="6000" b="1" dirty="0"/>
              <a:t>Evolutions-Forschung</a:t>
            </a:r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295456862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… und wieder da:</a:t>
            </a:r>
          </a:p>
        </p:txBody>
      </p:sp>
    </p:spTree>
    <p:extLst>
      <p:ext uri="{BB962C8B-B14F-4D97-AF65-F5344CB8AC3E}">
        <p14:creationId xmlns:p14="http://schemas.microsoft.com/office/powerpoint/2010/main" val="407269227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… </a:t>
            </a:r>
            <a:r>
              <a:rPr lang="de-DE" b="1"/>
              <a:t>und wieder da: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91FC12-3823-EDE9-3FA2-1E7ADADF86BA}"/>
              </a:ext>
            </a:extLst>
          </p:cNvPr>
          <p:cNvSpPr txBox="1"/>
          <p:nvPr/>
        </p:nvSpPr>
        <p:spPr>
          <a:xfrm>
            <a:off x="628650" y="2038742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Der </a:t>
            </a:r>
            <a:r>
              <a:rPr lang="de-DE" sz="3600" b="1" dirty="0"/>
              <a:t>Karl-von-Frisch-Preis</a:t>
            </a:r>
            <a:r>
              <a:rPr lang="de-DE" sz="3600" dirty="0"/>
              <a:t> des </a:t>
            </a:r>
            <a:r>
              <a:rPr lang="de-DE" sz="3600" dirty="0" err="1"/>
              <a:t>vbio</a:t>
            </a:r>
            <a:r>
              <a:rPr lang="de-DE" sz="3600" dirty="0"/>
              <a:t> </a:t>
            </a:r>
          </a:p>
          <a:p>
            <a:pPr algn="ctr"/>
            <a:r>
              <a:rPr lang="de-DE" sz="3600" dirty="0"/>
              <a:t>für hervorragende Persönlichkeiten </a:t>
            </a:r>
          </a:p>
          <a:p>
            <a:pPr algn="ctr"/>
            <a:r>
              <a:rPr lang="de-DE" sz="3600" dirty="0"/>
              <a:t>im Abschlusskurs!</a:t>
            </a:r>
          </a:p>
          <a:p>
            <a:pPr algn="ctr"/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917791599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… </a:t>
            </a:r>
            <a:r>
              <a:rPr lang="de-DE" b="1"/>
              <a:t>und wieder da: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91FC12-3823-EDE9-3FA2-1E7ADADF86BA}"/>
              </a:ext>
            </a:extLst>
          </p:cNvPr>
          <p:cNvSpPr txBox="1"/>
          <p:nvPr/>
        </p:nvSpPr>
        <p:spPr>
          <a:xfrm>
            <a:off x="628650" y="2038742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Der </a:t>
            </a:r>
            <a:r>
              <a:rPr lang="de-DE" sz="3600" b="1" dirty="0"/>
              <a:t>Karl-von-Frisch-Preis</a:t>
            </a:r>
            <a:r>
              <a:rPr lang="de-DE" sz="3600" dirty="0"/>
              <a:t> des </a:t>
            </a:r>
            <a:r>
              <a:rPr lang="de-DE" sz="3600" dirty="0" err="1"/>
              <a:t>vbio</a:t>
            </a:r>
            <a:r>
              <a:rPr lang="de-DE" sz="3600" dirty="0"/>
              <a:t> </a:t>
            </a:r>
          </a:p>
          <a:p>
            <a:pPr algn="ctr"/>
            <a:r>
              <a:rPr lang="de-DE" sz="3600" dirty="0"/>
              <a:t>für hervorragende Persönlichkeiten </a:t>
            </a:r>
          </a:p>
          <a:p>
            <a:pPr algn="ctr"/>
            <a:r>
              <a:rPr lang="de-DE" sz="3600" dirty="0"/>
              <a:t>im Abschlusskurs!</a:t>
            </a:r>
          </a:p>
          <a:p>
            <a:pPr algn="ctr"/>
            <a:endParaRPr lang="de-DE" sz="3600" dirty="0"/>
          </a:p>
          <a:p>
            <a:pPr algn="ctr"/>
            <a:r>
              <a:rPr lang="de-DE" sz="3600" dirty="0">
                <a:solidFill>
                  <a:srgbClr val="FF0000"/>
                </a:solidFill>
              </a:rPr>
              <a:t>Und künftig brauchen wir im </a:t>
            </a:r>
            <a:r>
              <a:rPr lang="de-DE" sz="3600" dirty="0" err="1">
                <a:solidFill>
                  <a:srgbClr val="FF0000"/>
                </a:solidFill>
              </a:rPr>
              <a:t>vbio</a:t>
            </a:r>
            <a:r>
              <a:rPr lang="de-DE" sz="36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de-DE" sz="3600" dirty="0">
                <a:solidFill>
                  <a:srgbClr val="FF0000"/>
                </a:solidFill>
              </a:rPr>
              <a:t>dafür ein paar Leute, die sich darum kümmern…</a:t>
            </a:r>
          </a:p>
        </p:txBody>
      </p:sp>
    </p:spTree>
    <p:extLst>
      <p:ext uri="{BB962C8B-B14F-4D97-AF65-F5344CB8AC3E}">
        <p14:creationId xmlns:p14="http://schemas.microsoft.com/office/powerpoint/2010/main" val="194975289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6655FD7-7FC9-43CF-968B-B8A5CF36A542}"/>
              </a:ext>
            </a:extLst>
          </p:cNvPr>
          <p:cNvSpPr txBox="1"/>
          <p:nvPr/>
        </p:nvSpPr>
        <p:spPr>
          <a:xfrm>
            <a:off x="1227221" y="2606290"/>
            <a:ext cx="6416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Teilnahme-Bescheinigungen</a:t>
            </a:r>
          </a:p>
          <a:p>
            <a:pPr algn="ctr"/>
            <a:r>
              <a:rPr lang="de-DE" sz="2800" dirty="0"/>
              <a:t>ggf. </a:t>
            </a:r>
            <a:r>
              <a:rPr lang="de-DE" sz="2800"/>
              <a:t>weitere </a:t>
            </a:r>
            <a:r>
              <a:rPr lang="de-DE" sz="2800" u="sng" dirty="0"/>
              <a:t>Chat-Beiträge</a:t>
            </a:r>
            <a:endParaRPr lang="de-DE" sz="2800" dirty="0"/>
          </a:p>
          <a:p>
            <a:pPr algn="ctr"/>
            <a:endParaRPr lang="de-DE" sz="2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AC2178-D364-40EC-BB1A-101C31D97144}"/>
              </a:ext>
            </a:extLst>
          </p:cNvPr>
          <p:cNvSpPr txBox="1"/>
          <p:nvPr/>
        </p:nvSpPr>
        <p:spPr>
          <a:xfrm>
            <a:off x="633412" y="578480"/>
            <a:ext cx="7729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/>
              <a:t>Danke für Ihre Aufmerksamkeit und Geduld!</a:t>
            </a:r>
          </a:p>
        </p:txBody>
      </p:sp>
    </p:spTree>
    <p:extLst>
      <p:ext uri="{BB962C8B-B14F-4D97-AF65-F5344CB8AC3E}">
        <p14:creationId xmlns:p14="http://schemas.microsoft.com/office/powerpoint/2010/main" val="48271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3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1344349" y="1676400"/>
            <a:ext cx="789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17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2743199" y="5086353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F76F90-B7C6-0341-380D-C9EE7ACC4DA9}"/>
              </a:ext>
            </a:extLst>
          </p:cNvPr>
          <p:cNvSpPr txBox="1"/>
          <p:nvPr/>
        </p:nvSpPr>
        <p:spPr>
          <a:xfrm>
            <a:off x="4989095" y="3164305"/>
            <a:ext cx="287153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Hier wird diese Multimedia-Präsentation eingestellt.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48265576-B111-A014-4FB9-81A4A67A2AB4}"/>
              </a:ext>
            </a:extLst>
          </p:cNvPr>
          <p:cNvSpPr/>
          <p:nvPr/>
        </p:nvSpPr>
        <p:spPr>
          <a:xfrm rot="8889840">
            <a:off x="3824226" y="457934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49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4275220" y="4765511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606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C6DA086-742D-87CD-F16C-E13502E05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07" y="152400"/>
            <a:ext cx="6464385" cy="5967663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A6E57C3-1356-A144-6318-23326CDC41AA}"/>
              </a:ext>
            </a:extLst>
          </p:cNvPr>
          <p:cNvSpPr/>
          <p:nvPr/>
        </p:nvSpPr>
        <p:spPr>
          <a:xfrm rot="8888883">
            <a:off x="4921158" y="2698753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119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7445B1-F8C2-EC2C-A0A1-F1EAADAF2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611" y="240632"/>
            <a:ext cx="5492975" cy="584403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B2B4EC30-BDC9-A839-5BAD-002CE8354E78}"/>
              </a:ext>
            </a:extLst>
          </p:cNvPr>
          <p:cNvSpPr/>
          <p:nvPr/>
        </p:nvSpPr>
        <p:spPr>
          <a:xfrm>
            <a:off x="1616484" y="1968837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828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08716A-5CA2-4D8E-0A03-3FDEE2D7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488094"/>
            <a:ext cx="8742947" cy="51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02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08716A-5CA2-4D8E-0A03-3FDEE2D7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488094"/>
            <a:ext cx="8742947" cy="511766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4A2F66C-310C-2254-5CDC-F46EC9734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77" y="792329"/>
            <a:ext cx="5991225" cy="3781425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2133BEBD-07C6-2CAA-7995-D8A6D67C3B1C}"/>
              </a:ext>
            </a:extLst>
          </p:cNvPr>
          <p:cNvSpPr/>
          <p:nvPr/>
        </p:nvSpPr>
        <p:spPr>
          <a:xfrm rot="6994896">
            <a:off x="3938748" y="2349110"/>
            <a:ext cx="1026295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210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08716A-5CA2-4D8E-0A03-3FDEE2D7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488094"/>
            <a:ext cx="8742947" cy="511766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325CEB4-92B2-6D80-6631-F623B08F2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099" y="781050"/>
            <a:ext cx="6848475" cy="3771900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11BCAB3D-9888-4CF3-7AFB-A61E43A83EFC}"/>
              </a:ext>
            </a:extLst>
          </p:cNvPr>
          <p:cNvSpPr/>
          <p:nvPr/>
        </p:nvSpPr>
        <p:spPr>
          <a:xfrm rot="6994896">
            <a:off x="6730074" y="1146175"/>
            <a:ext cx="1026295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683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08716A-5CA2-4D8E-0A03-3FDEE2D7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488094"/>
            <a:ext cx="8742947" cy="511766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B2BA0DD-5A08-0DF4-FD24-0FB23DB6B474}"/>
              </a:ext>
            </a:extLst>
          </p:cNvPr>
          <p:cNvSpPr/>
          <p:nvPr/>
        </p:nvSpPr>
        <p:spPr>
          <a:xfrm>
            <a:off x="248653" y="3272589"/>
            <a:ext cx="8678778" cy="23331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756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9EB70CC-458E-2EB7-0CB7-04A5B63B6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547687"/>
            <a:ext cx="5200650" cy="5762625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9E99AA4-0685-4738-25DB-4E898153C420}"/>
              </a:ext>
            </a:extLst>
          </p:cNvPr>
          <p:cNvSpPr/>
          <p:nvPr/>
        </p:nvSpPr>
        <p:spPr>
          <a:xfrm>
            <a:off x="568151" y="5048922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762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468E33D-AF3C-6C36-F9B2-D20392D3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295275"/>
            <a:ext cx="67627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4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1344349" y="1676400"/>
            <a:ext cx="789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dirty="0"/>
              <a:t>bio-nickl Didaktik-Skripten für beide Kurse:</a:t>
            </a:r>
          </a:p>
          <a:p>
            <a:r>
              <a:rPr lang="de-DE" sz="3200" dirty="0">
                <a:solidFill>
                  <a:srgbClr val="0000FF"/>
                </a:solidFill>
              </a:rPr>
              <a:t>„nur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-Kurs“: in Blau</a:t>
            </a: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58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628650" y="1772653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ALP: Versuchsblätter aus „Bio? – Logisch!“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9B9FE32E-F4EC-B078-E388-78B9F870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51336"/>
            <a:ext cx="2230587" cy="31636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C558DC2-3662-4DFF-5F4B-E730DD9F05DC}"/>
              </a:ext>
            </a:extLst>
          </p:cNvPr>
          <p:cNvSpPr txBox="1"/>
          <p:nvPr/>
        </p:nvSpPr>
        <p:spPr>
          <a:xfrm rot="20466530">
            <a:off x="1687572" y="4541234"/>
            <a:ext cx="1944216" cy="646331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2. verbesserte und ergänzte Auflage!</a:t>
            </a:r>
          </a:p>
        </p:txBody>
      </p:sp>
      <p:pic>
        <p:nvPicPr>
          <p:cNvPr id="6" name="Picture 2" descr="http://dozenten.alp.dillingen.de/reisende/images/stories/akademie.jpg">
            <a:extLst>
              <a:ext uri="{FF2B5EF4-FFF2-40B4-BE49-F238E27FC236}">
                <a16:creationId xmlns:a16="http://schemas.microsoft.com/office/drawing/2014/main" id="{5CDCCEA3-8D6A-D082-50AC-DD390DDA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56" y="3246843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8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628650" y="1772653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ALP: Versuchsblätter aus „Bio? – Logisch!“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 err="1"/>
              <a:t>Studyflix</a:t>
            </a:r>
            <a:r>
              <a:rPr lang="de-DE" sz="3200" dirty="0"/>
              <a:t>-Erklärvideos (mit meinen Kommentaren)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Verweise und Kommentare zu weiteren Filmen (u. a. simple </a:t>
            </a:r>
            <a:r>
              <a:rPr lang="de-DE" sz="3200" dirty="0" err="1"/>
              <a:t>biology</a:t>
            </a:r>
            <a:r>
              <a:rPr lang="de-DE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7699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556460" y="1772653"/>
            <a:ext cx="795888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Ulrich </a:t>
            </a:r>
            <a:r>
              <a:rPr lang="de-DE" sz="3200" dirty="0" err="1"/>
              <a:t>Kattmann</a:t>
            </a:r>
            <a:r>
              <a:rPr lang="de-DE" sz="3200" dirty="0"/>
              <a:t>: „Schüler besser verstehen: Alltagsvorstellungen im Biologieunterricht“. Aulis-Verlag 2015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Unterricht Biologie kompakt, April 2008: „Evolution und Schöpfung“</a:t>
            </a:r>
          </a:p>
        </p:txBody>
      </p:sp>
    </p:spTree>
    <p:extLst>
      <p:ext uri="{BB962C8B-B14F-4D97-AF65-F5344CB8AC3E}">
        <p14:creationId xmlns:p14="http://schemas.microsoft.com/office/powerpoint/2010/main" val="3919407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FDB2E8-D6D9-0FC4-A166-BAD5E33F4488}"/>
              </a:ext>
            </a:extLst>
          </p:cNvPr>
          <p:cNvSpPr txBox="1"/>
          <p:nvPr/>
        </p:nvSpPr>
        <p:spPr>
          <a:xfrm>
            <a:off x="980072" y="1973179"/>
            <a:ext cx="73763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Mein Vortrag und meine Skripten zielen auf den Normalbetrieb ab (ohne Corona).</a:t>
            </a:r>
          </a:p>
          <a:p>
            <a:endParaRPr lang="de-DE" sz="2800" dirty="0"/>
          </a:p>
          <a:p>
            <a:r>
              <a:rPr lang="de-DE" sz="2800" dirty="0"/>
              <a:t>Vermutlich müssen Sie also Abstriche machen.</a:t>
            </a:r>
          </a:p>
          <a:p>
            <a:endParaRPr lang="de-DE" sz="2800" dirty="0"/>
          </a:p>
          <a:p>
            <a:r>
              <a:rPr lang="de-DE" sz="2800" dirty="0"/>
              <a:t>Deshalb ist </a:t>
            </a:r>
            <a:r>
              <a:rPr lang="de-DE" sz="2800" u="sng" dirty="0"/>
              <a:t>Evaluation</a:t>
            </a:r>
            <a:r>
              <a:rPr lang="de-DE" sz="2800" dirty="0"/>
              <a:t> des Vorwissens bei den Schülern so wichtig.</a:t>
            </a:r>
          </a:p>
        </p:txBody>
      </p:sp>
    </p:spTree>
    <p:extLst>
      <p:ext uri="{BB962C8B-B14F-4D97-AF65-F5344CB8AC3E}">
        <p14:creationId xmlns:p14="http://schemas.microsoft.com/office/powerpoint/2010/main" val="2320018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1186425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517807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</p:txBody>
      </p:sp>
    </p:spTree>
    <p:extLst>
      <p:ext uri="{BB962C8B-B14F-4D97-AF65-F5344CB8AC3E}">
        <p14:creationId xmlns:p14="http://schemas.microsoft.com/office/powerpoint/2010/main" val="394483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</p:txBody>
      </p:sp>
    </p:spTree>
    <p:extLst>
      <p:ext uri="{BB962C8B-B14F-4D97-AF65-F5344CB8AC3E}">
        <p14:creationId xmlns:p14="http://schemas.microsoft.com/office/powerpoint/2010/main" val="654797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99887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WENIGER IST MEHR!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8524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1344349" y="1676400"/>
            <a:ext cx="789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dirty="0"/>
              <a:t>bio-nickl Didaktik-Skripten für beide Kurse:</a:t>
            </a:r>
          </a:p>
          <a:p>
            <a:r>
              <a:rPr lang="de-DE" sz="3200" dirty="0">
                <a:solidFill>
                  <a:srgbClr val="0000FF"/>
                </a:solidFill>
              </a:rPr>
              <a:t>„nur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-Kurs“: in Blau</a:t>
            </a: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dirty="0"/>
              <a:t>z. B. Buchner-Buch: Symbol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BCBA05-8D58-2ED3-6FB1-539FB0D5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9754" y="4928811"/>
            <a:ext cx="1299104" cy="7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9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219861-D0FB-F0EF-7C6E-27ED105DE3DD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200" dirty="0"/>
              <a:t>Stets klar machen: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ist </a:t>
            </a:r>
            <a:r>
              <a:rPr lang="de-DE" sz="3200" b="1" dirty="0"/>
              <a:t>Lerninhalt</a:t>
            </a:r>
            <a:r>
              <a:rPr lang="de-DE" sz="3200" dirty="0"/>
              <a:t>,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dient nur als Arbeitsmaterial!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3200" dirty="0"/>
          </a:p>
          <a:p>
            <a:pPr algn="ctr">
              <a:spcBef>
                <a:spcPts val="1200"/>
              </a:spcBef>
            </a:pPr>
            <a:r>
              <a:rPr lang="de-DE" sz="5400" b="1" dirty="0">
                <a:solidFill>
                  <a:srgbClr val="00B050"/>
                </a:solidFill>
              </a:rPr>
              <a:t>Sehr wichtig!</a:t>
            </a:r>
          </a:p>
        </p:txBody>
      </p:sp>
    </p:spTree>
    <p:extLst>
      <p:ext uri="{BB962C8B-B14F-4D97-AF65-F5344CB8AC3E}">
        <p14:creationId xmlns:p14="http://schemas.microsoft.com/office/powerpoint/2010/main" val="1821795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2D452E-234E-7031-141B-9AF2E00DA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36" y="1345784"/>
            <a:ext cx="6642474" cy="46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73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(Evolution)</a:t>
            </a:r>
          </a:p>
        </p:txBody>
      </p:sp>
    </p:spTree>
    <p:extLst>
      <p:ext uri="{BB962C8B-B14F-4D97-AF65-F5344CB8AC3E}">
        <p14:creationId xmlns:p14="http://schemas.microsoft.com/office/powerpoint/2010/main" val="98116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(Evolution)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(Kreationismus)</a:t>
            </a:r>
          </a:p>
        </p:txBody>
      </p:sp>
    </p:spTree>
    <p:extLst>
      <p:ext uri="{BB962C8B-B14F-4D97-AF65-F5344CB8AC3E}">
        <p14:creationId xmlns:p14="http://schemas.microsoft.com/office/powerpoint/2010/main" val="503704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(Evolution)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(Kreationismus)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Anspruch und Stoffumfang in </a:t>
            </a:r>
            <a:r>
              <a:rPr lang="de-DE" sz="3200" dirty="0" err="1"/>
              <a:t>Jgst</a:t>
            </a:r>
            <a:r>
              <a:rPr lang="de-DE" sz="3200" dirty="0"/>
              <a:t>. 12 erheblich höher als in der 10. Klasse</a:t>
            </a:r>
          </a:p>
        </p:txBody>
      </p:sp>
    </p:spTree>
    <p:extLst>
      <p:ext uri="{BB962C8B-B14F-4D97-AF65-F5344CB8AC3E}">
        <p14:creationId xmlns:p14="http://schemas.microsoft.com/office/powerpoint/2010/main" val="1574788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(Evolution)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(Kreationismus)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Anspruch und Stoffumfang in </a:t>
            </a:r>
            <a:r>
              <a:rPr lang="de-DE" sz="3200" dirty="0" err="1"/>
              <a:t>Jgst</a:t>
            </a:r>
            <a:r>
              <a:rPr lang="de-DE" sz="3200" dirty="0"/>
              <a:t>. 12 erheblich höher als in der 10. Klasse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kontinuierliche Übung mit Aufgaben</a:t>
            </a:r>
          </a:p>
        </p:txBody>
      </p:sp>
    </p:spTree>
    <p:extLst>
      <p:ext uri="{BB962C8B-B14F-4D97-AF65-F5344CB8AC3E}">
        <p14:creationId xmlns:p14="http://schemas.microsoft.com/office/powerpoint/2010/main" val="862786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Abitur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Nach dem, was ich mitkriege: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schriftliches Abitur in Biologie als großes Risiko für Kursteilnehmer im zweistelligen Bereich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nur drei Stunden für Auswahl der </a:t>
            </a:r>
            <a:r>
              <a:rPr lang="de-DE" sz="3200" dirty="0" err="1"/>
              <a:t>Aufga</a:t>
            </a:r>
            <a:r>
              <a:rPr lang="de-DE" sz="3200" dirty="0"/>
              <a:t>-</a:t>
            </a:r>
            <a:r>
              <a:rPr lang="de-DE" sz="3200" dirty="0" err="1"/>
              <a:t>ben</a:t>
            </a:r>
            <a:r>
              <a:rPr lang="de-DE" sz="3200" dirty="0"/>
              <a:t>-Blöcke plus Sichtung des Materials plus Bearbeitung der Aufgaben</a:t>
            </a:r>
          </a:p>
        </p:txBody>
      </p:sp>
    </p:spTree>
    <p:extLst>
      <p:ext uri="{BB962C8B-B14F-4D97-AF65-F5344CB8AC3E}">
        <p14:creationId xmlns:p14="http://schemas.microsoft.com/office/powerpoint/2010/main" val="3735952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</p:spTree>
    <p:extLst>
      <p:ext uri="{BB962C8B-B14F-4D97-AF65-F5344CB8AC3E}">
        <p14:creationId xmlns:p14="http://schemas.microsoft.com/office/powerpoint/2010/main" val="21956499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Vorwissen zur Evolution im Vorfeld evaluieren (am besten anonym)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„Alternativkonzepte“ erkennen (Kreationisten)</a:t>
            </a:r>
          </a:p>
        </p:txBody>
      </p:sp>
    </p:spTree>
    <p:extLst>
      <p:ext uri="{BB962C8B-B14F-4D97-AF65-F5344CB8AC3E}">
        <p14:creationId xmlns:p14="http://schemas.microsoft.com/office/powerpoint/2010/main" val="2824189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</p:txBody>
      </p:sp>
    </p:spTree>
    <p:extLst>
      <p:ext uri="{BB962C8B-B14F-4D97-AF65-F5344CB8AC3E}">
        <p14:creationId xmlns:p14="http://schemas.microsoft.com/office/powerpoint/2010/main" val="343714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1344349" y="1676400"/>
            <a:ext cx="73255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viel Stoff im </a:t>
            </a:r>
            <a:r>
              <a:rPr lang="de-DE" sz="3200" dirty="0" err="1"/>
              <a:t>gA</a:t>
            </a:r>
            <a:r>
              <a:rPr lang="de-DE" sz="3200" dirty="0"/>
              <a:t>-Kurs: gut machbar, </a:t>
            </a:r>
          </a:p>
          <a:p>
            <a:r>
              <a:rPr lang="de-DE" sz="3200" dirty="0"/>
              <a:t>	wenn didaktisch gut reduziert wird</a:t>
            </a: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0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Hypothese</a:t>
            </a:r>
            <a:r>
              <a:rPr lang="de-DE" sz="3200" dirty="0"/>
              <a:t>: überprüfbar</a:t>
            </a:r>
          </a:p>
        </p:txBody>
      </p:sp>
    </p:spTree>
    <p:extLst>
      <p:ext uri="{BB962C8B-B14F-4D97-AF65-F5344CB8AC3E}">
        <p14:creationId xmlns:p14="http://schemas.microsoft.com/office/powerpoint/2010/main" val="2034805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Hypothese</a:t>
            </a:r>
            <a:r>
              <a:rPr lang="de-DE" sz="3200" dirty="0"/>
              <a:t>: überprüfbar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Viele verifizierte Hypothesen, keine falsifizierte führen zur </a:t>
            </a:r>
            <a:r>
              <a:rPr lang="de-DE" sz="3200" b="1" dirty="0"/>
              <a:t>Theorie</a:t>
            </a:r>
            <a:r>
              <a:rPr lang="de-D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3510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Hypothese</a:t>
            </a:r>
            <a:r>
              <a:rPr lang="de-DE" sz="3200" dirty="0"/>
              <a:t>: überprüfbar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Viele verifizierte Hypothesen, keine falsifizierte führen zur </a:t>
            </a:r>
            <a:r>
              <a:rPr lang="de-DE" sz="3200" b="1" dirty="0"/>
              <a:t>Theorie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Eine Theorie ist </a:t>
            </a:r>
            <a:r>
              <a:rPr lang="de-DE" sz="3200" b="1" dirty="0"/>
              <a:t>keine</a:t>
            </a:r>
            <a:r>
              <a:rPr lang="de-DE" sz="3200" dirty="0"/>
              <a:t> „Meinung“ unter mehreren, </a:t>
            </a:r>
            <a:r>
              <a:rPr lang="de-DE" sz="3200" b="1" dirty="0"/>
              <a:t>kein</a:t>
            </a:r>
            <a:r>
              <a:rPr lang="de-DE" sz="3200" dirty="0"/>
              <a:t> „Glaube“.</a:t>
            </a:r>
          </a:p>
        </p:txBody>
      </p:sp>
    </p:spTree>
    <p:extLst>
      <p:ext uri="{BB962C8B-B14F-4D97-AF65-F5344CB8AC3E}">
        <p14:creationId xmlns:p14="http://schemas.microsoft.com/office/powerpoint/2010/main" val="3441562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Schöpfungsgeschichte ist eine bildhafte Erzählung, kein Tatsachenbericht. </a:t>
            </a:r>
          </a:p>
        </p:txBody>
      </p:sp>
    </p:spTree>
    <p:extLst>
      <p:ext uri="{BB962C8B-B14F-4D97-AF65-F5344CB8AC3E}">
        <p14:creationId xmlns:p14="http://schemas.microsoft.com/office/powerpoint/2010/main" val="7377101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Schöpfungsgeschichte ist eine bildhafte Erzählung, kein Tatsachenbericht.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Sie ist nicht verifizierbar und nicht falsifizier-bar.</a:t>
            </a:r>
          </a:p>
        </p:txBody>
      </p:sp>
    </p:spTree>
    <p:extLst>
      <p:ext uri="{BB962C8B-B14F-4D97-AF65-F5344CB8AC3E}">
        <p14:creationId xmlns:p14="http://schemas.microsoft.com/office/powerpoint/2010/main" val="5542594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Evolution, also die Entstehung neuer Arten aus Vorgänger-Arten, ist Fakt.</a:t>
            </a:r>
          </a:p>
        </p:txBody>
      </p:sp>
    </p:spTree>
    <p:extLst>
      <p:ext uri="{BB962C8B-B14F-4D97-AF65-F5344CB8AC3E}">
        <p14:creationId xmlns:p14="http://schemas.microsoft.com/office/powerpoint/2010/main" val="19143192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Evolution, also die Entstehung neuer Arten aus Vorgänger-Arten, ist Fakt.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Viele Mechanismen der Evolution sind nach-gewiesene Fakten.</a:t>
            </a:r>
          </a:p>
        </p:txBody>
      </p:sp>
    </p:spTree>
    <p:extLst>
      <p:ext uri="{BB962C8B-B14F-4D97-AF65-F5344CB8AC3E}">
        <p14:creationId xmlns:p14="http://schemas.microsoft.com/office/powerpoint/2010/main" val="6828987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Evolution, also die Entstehung neuer Arten aus Vorgänger-Arten, ist Fakt.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Viele Mechanismen der Evolution sind nach-gewiesene Fakten.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(Noch) bestehende Lücken und Unsicher-</a:t>
            </a:r>
            <a:r>
              <a:rPr lang="de-DE" sz="3200" dirty="0" err="1"/>
              <a:t>heiten</a:t>
            </a:r>
            <a:r>
              <a:rPr lang="de-DE" sz="3200" dirty="0"/>
              <a:t> in der Evolutionstheorie bedeuten nicht, dass diese Fakten nicht stimmten.</a:t>
            </a:r>
          </a:p>
        </p:txBody>
      </p:sp>
    </p:spTree>
    <p:extLst>
      <p:ext uri="{BB962C8B-B14F-4D97-AF65-F5344CB8AC3E}">
        <p14:creationId xmlns:p14="http://schemas.microsoft.com/office/powerpoint/2010/main" val="7499094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Es gibt mächtige Kreise mit viel Geld, die suggestiv und teilweise aggressiv gegen die Verbreitung der Evolutionstheorie vorgehen („Intelligent Design“).</a:t>
            </a:r>
          </a:p>
        </p:txBody>
      </p:sp>
    </p:spTree>
    <p:extLst>
      <p:ext uri="{BB962C8B-B14F-4D97-AF65-F5344CB8AC3E}">
        <p14:creationId xmlns:p14="http://schemas.microsoft.com/office/powerpoint/2010/main" val="10161943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Gerhard Haszprunar kämpft für die Evolutions-Theorie …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… und ist gläubiger, praktizierender Katholik.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Glaube und Wissenschaft schließen sich nicht aus!</a:t>
            </a:r>
          </a:p>
        </p:txBody>
      </p:sp>
    </p:spTree>
    <p:extLst>
      <p:ext uri="{BB962C8B-B14F-4D97-AF65-F5344CB8AC3E}">
        <p14:creationId xmlns:p14="http://schemas.microsoft.com/office/powerpoint/2010/main" val="100230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1344349" y="1676400"/>
            <a:ext cx="73255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viel Stoff im </a:t>
            </a:r>
            <a:r>
              <a:rPr lang="de-DE" sz="3200" dirty="0" err="1"/>
              <a:t>gA</a:t>
            </a:r>
            <a:r>
              <a:rPr lang="de-DE" sz="3200" dirty="0"/>
              <a:t>-Kurs: gut machbar, </a:t>
            </a:r>
          </a:p>
          <a:p>
            <a:r>
              <a:rPr lang="de-DE" sz="3200" dirty="0"/>
              <a:t>	wenn didaktisch gut reduziert wird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viel Zeit 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 für schüler-zentriertes Arbeiten</a:t>
            </a: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693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Nehmen Sie die Bedrohung des Kreationismus ernst, setzen Sie Aufklärung dagegen.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Denn </a:t>
            </a:r>
            <a:r>
              <a:rPr lang="de-DE" sz="3200" b="1" dirty="0"/>
              <a:t>Irrtum wuchert, Wahrheit rankt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1736701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Aber stellen Sie niemanden bloß, der die Schöpfungsgeschichte als Tatsachenbericht auffasst.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3526157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Jeder Kursteilnehmer muss die Argumentation der Evolutionstheorie kennen.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748820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822300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b="1" dirty="0">
                <a:solidFill>
                  <a:srgbClr val="FF0000"/>
                </a:solidFill>
              </a:rPr>
              <a:t>Anpassung</a:t>
            </a:r>
            <a:r>
              <a:rPr lang="de-DE" sz="3200" dirty="0"/>
              <a:t>“ ist mehrdeutig: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eine angepasste Struktur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die Entstehung einer angepassten Struktur (Prozess)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8768651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b="1" dirty="0">
                <a:solidFill>
                  <a:srgbClr val="FF0000"/>
                </a:solidFill>
              </a:rPr>
              <a:t>Anpassung</a:t>
            </a:r>
            <a:r>
              <a:rPr lang="de-DE" sz="3200" dirty="0"/>
              <a:t>“ ist mehrdeutig: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eine angepasste Struktur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die Entstehung einer angepassten Struktur (Prozess)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3200" dirty="0"/>
              <a:t>Deshalb besser: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b="1" dirty="0">
                <a:solidFill>
                  <a:srgbClr val="00B050"/>
                </a:solidFill>
              </a:rPr>
              <a:t>Angepasstheit</a:t>
            </a:r>
            <a:r>
              <a:rPr lang="de-DE" sz="3200" dirty="0"/>
              <a:t>“ = eine angepasste Struktur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808677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(biologische) </a:t>
            </a:r>
            <a:r>
              <a:rPr lang="de-DE" sz="3200" b="1" dirty="0"/>
              <a:t>Evolution</a:t>
            </a:r>
            <a:r>
              <a:rPr lang="de-DE" sz="3200" dirty="0"/>
              <a:t> = Prozess zur Entstehung der Artenvielfalt (eine Tatsache, die vielfach belegt ist)</a:t>
            </a:r>
          </a:p>
        </p:txBody>
      </p:sp>
    </p:spTree>
    <p:extLst>
      <p:ext uri="{BB962C8B-B14F-4D97-AF65-F5344CB8AC3E}">
        <p14:creationId xmlns:p14="http://schemas.microsoft.com/office/powerpoint/2010/main" val="32763122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(biologische) </a:t>
            </a:r>
            <a:r>
              <a:rPr lang="de-DE" sz="3200" b="1" dirty="0"/>
              <a:t>Evolution</a:t>
            </a:r>
            <a:r>
              <a:rPr lang="de-DE" sz="3200" dirty="0"/>
              <a:t> = Prozess zur Entstehung der Artenvielfalt (eine Tatsache, die vielfach belegt ist)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Evolutionstheorie</a:t>
            </a:r>
            <a:r>
              <a:rPr lang="de-DE" sz="3200" dirty="0"/>
              <a:t> = erklärt diese Tatsache, ist hinterfragbar und veränderbar, wie jede Theorie</a:t>
            </a:r>
          </a:p>
        </p:txBody>
      </p:sp>
    </p:spTree>
    <p:extLst>
      <p:ext uri="{BB962C8B-B14F-4D97-AF65-F5344CB8AC3E}">
        <p14:creationId xmlns:p14="http://schemas.microsoft.com/office/powerpoint/2010/main" val="17249447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  <a:p>
            <a:pPr algn="ctr">
              <a:spcAft>
                <a:spcPts val="1200"/>
              </a:spcAft>
            </a:pP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1923691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Basen-Sequenzen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Aminosäure-Sequenzen</a:t>
            </a:r>
          </a:p>
        </p:txBody>
      </p:sp>
    </p:spTree>
    <p:extLst>
      <p:ext uri="{BB962C8B-B14F-4D97-AF65-F5344CB8AC3E}">
        <p14:creationId xmlns:p14="http://schemas.microsoft.com/office/powerpoint/2010/main" val="58787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4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Basen-Sequenzen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Aminosäure-Sequenzen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Homologien in Anatomie, Verhalten usw.</a:t>
            </a:r>
          </a:p>
          <a:p>
            <a:pPr>
              <a:spcAft>
                <a:spcPts val="1200"/>
              </a:spcAft>
            </a:pPr>
            <a:r>
              <a:rPr lang="de-DE" sz="3200" i="1" dirty="0"/>
              <a:t>(9. Kl.: Abstammungsreihen, Brückentiere)</a:t>
            </a:r>
          </a:p>
        </p:txBody>
      </p:sp>
    </p:spTree>
    <p:extLst>
      <p:ext uri="{BB962C8B-B14F-4D97-AF65-F5344CB8AC3E}">
        <p14:creationId xmlns:p14="http://schemas.microsoft.com/office/powerpoint/2010/main" val="19473894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Basen-Sequenzen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Aminosäure-Sequenzen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Homologien in Anatomie, Verhalten usw.</a:t>
            </a:r>
            <a:endParaRPr lang="de-DE" sz="3200" i="1" dirty="0">
              <a:solidFill>
                <a:srgbClr val="FF0000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Homologie-Kriterien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Präzipitin-Reaktion</a:t>
            </a:r>
          </a:p>
        </p:txBody>
      </p:sp>
    </p:spTree>
    <p:extLst>
      <p:ext uri="{BB962C8B-B14F-4D97-AF65-F5344CB8AC3E}">
        <p14:creationId xmlns:p14="http://schemas.microsoft.com/office/powerpoint/2010/main" val="4923310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1B6373-E47F-7390-37F5-649FFC98D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1" y="2275464"/>
            <a:ext cx="8159149" cy="3341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9066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2F2E2B-84DE-B3B2-F2AE-72D05110E708}"/>
              </a:ext>
            </a:extLst>
          </p:cNvPr>
          <p:cNvSpPr txBox="1"/>
          <p:nvPr/>
        </p:nvSpPr>
        <p:spPr>
          <a:xfrm>
            <a:off x="569496" y="2342146"/>
            <a:ext cx="7825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A:	ACA-CUC-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GCA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AGC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B:	ACA-CUC-ACA-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AGC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C:	ACC-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UUA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-GCC-UCC			D:	ACA-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CUG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GCA-AGU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E:	ACA-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CUG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GCA-AGC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F:	ACC-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CUG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GCA-AGU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6AB1A9-DB57-0155-B510-DD6CDD6701EA}"/>
              </a:ext>
            </a:extLst>
          </p:cNvPr>
          <p:cNvSpPr txBox="1"/>
          <p:nvPr/>
        </p:nvSpPr>
        <p:spPr>
          <a:xfrm>
            <a:off x="890337" y="3753853"/>
            <a:ext cx="7563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Basen-Sequenzen von mRNAs: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in Peptid übersetzen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Unterschiede der Aminosäure-Sequenzen </a:t>
            </a:r>
            <a:r>
              <a:rPr lang="de-DE" sz="2800" i="1" dirty="0"/>
              <a:t>(alle </a:t>
            </a:r>
            <a:r>
              <a:rPr lang="de-DE" sz="2800" i="1" dirty="0" err="1"/>
              <a:t>Thr</a:t>
            </a:r>
            <a:r>
              <a:rPr lang="de-DE" sz="2800" i="1" dirty="0"/>
              <a:t>-Leu-Ala-</a:t>
            </a:r>
            <a:r>
              <a:rPr lang="de-DE" sz="2800" i="1" dirty="0" err="1"/>
              <a:t>Ser</a:t>
            </a:r>
            <a:r>
              <a:rPr lang="de-DE" sz="2800" i="1" dirty="0"/>
              <a:t>, außer 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Unterschiede der Basen-Sequenzen </a:t>
            </a:r>
            <a:r>
              <a:rPr lang="de-DE" sz="2800" i="1" dirty="0"/>
              <a:t>(zeigen abgestufte Ähnlichkeiten)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7628913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</p:txBody>
      </p:sp>
    </p:spTree>
    <p:extLst>
      <p:ext uri="{BB962C8B-B14F-4D97-AF65-F5344CB8AC3E}">
        <p14:creationId xmlns:p14="http://schemas.microsoft.com/office/powerpoint/2010/main" val="19714070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r>
              <a:rPr lang="de-DE" sz="2400" b="1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Vorwissen:</a:t>
            </a:r>
            <a:endParaRPr lang="de-DE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tabLst>
                <a:tab pos="288290" algn="l"/>
              </a:tabLst>
            </a:pPr>
            <a:r>
              <a:rPr lang="de-DE" sz="2400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Jgst</a:t>
            </a:r>
            <a:r>
              <a:rPr lang="de-DE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 Biologie, Lernbereich 4: Evolution </a:t>
            </a:r>
          </a:p>
          <a:p>
            <a:pPr>
              <a:tabLst>
                <a:tab pos="288290" algn="l"/>
              </a:tabLst>
            </a:pPr>
            <a:r>
              <a:rPr lang="de-DE" sz="24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Stammesgeschichte der Lebewesen als fortlaufendes Evolutionsgeschehen </a:t>
            </a:r>
            <a:r>
              <a:rPr lang="de-DE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[steht nur bei Kompetenzen]</a:t>
            </a:r>
          </a:p>
          <a:p>
            <a:pPr>
              <a:tabLst>
                <a:tab pos="288290" algn="l"/>
              </a:tabLst>
            </a:pPr>
            <a:endParaRPr lang="de-DE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Jgst</a:t>
            </a:r>
            <a:r>
              <a:rPr lang="de-DE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10 Biologie, Lernbereich 4: Vergangenheit und Zukunft des Menschen </a:t>
            </a:r>
          </a:p>
          <a:p>
            <a:r>
              <a:rPr lang="de-DE" sz="24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Einteilung der Lebewesen einschließlich des Menschen in systematische Gruppen des natürlichen Systems; Hypothesen zur Entwicklung des modernen Menschen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5699950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Stammbäume (auch </a:t>
            </a:r>
            <a:r>
              <a:rPr lang="de-DE" sz="3200" dirty="0" err="1"/>
              <a:t>Kladogramme</a:t>
            </a:r>
            <a:r>
              <a:rPr lang="de-DE" sz="3200" dirty="0"/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6493AA-DCE9-FEDD-87ED-34CF8BFA0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1" y="3016252"/>
            <a:ext cx="6384758" cy="31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676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highlight>
                  <a:srgbClr val="FFFF00"/>
                </a:highlight>
              </a:rPr>
              <a:t>ursprüngliches Merkmal: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ab der ersten betrachteten Art durchgehend vorhanden, kann verloren gehen</a:t>
            </a:r>
          </a:p>
        </p:txBody>
      </p:sp>
    </p:spTree>
    <p:extLst>
      <p:ext uri="{BB962C8B-B14F-4D97-AF65-F5344CB8AC3E}">
        <p14:creationId xmlns:p14="http://schemas.microsoft.com/office/powerpoint/2010/main" val="17105265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highlight>
                  <a:srgbClr val="FFFF00"/>
                </a:highlight>
              </a:rPr>
              <a:t>ursprüngliches Merkmal: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ab der ersten betrachteten Art durchgehend vorhanden, kann verloren gehen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highlight>
                  <a:srgbClr val="FFFF00"/>
                </a:highlight>
              </a:rPr>
              <a:t>abgeleitetes Merkmal: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entsteht mittendrin neu (in der Regel völlig unterschiedlich; selten in ähnlicher Ausprä-</a:t>
            </a:r>
            <a:r>
              <a:rPr lang="de-DE" sz="3200" dirty="0" err="1"/>
              <a:t>gung</a:t>
            </a:r>
            <a:r>
              <a:rPr lang="de-DE" sz="3200" dirty="0"/>
              <a:t>, dann nicht homolog; </a:t>
            </a: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 Analogie</a:t>
            </a:r>
            <a:r>
              <a:rPr lang="de-DE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13412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Beispiel: LUNGE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innerhalb der Vierfüßer ein </a:t>
            </a:r>
            <a:r>
              <a:rPr lang="de-DE" sz="3200" u="sng" dirty="0"/>
              <a:t>ursprüngliches</a:t>
            </a:r>
            <a:r>
              <a:rPr lang="de-DE" sz="3200" dirty="0"/>
              <a:t> Merkmal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innerhalb der Wirbeltiere eine </a:t>
            </a:r>
            <a:r>
              <a:rPr lang="de-DE" sz="3200" u="sng" dirty="0"/>
              <a:t>abgeleitetes</a:t>
            </a:r>
            <a:r>
              <a:rPr lang="de-DE" sz="3200" dirty="0"/>
              <a:t> Merkmal</a:t>
            </a:r>
          </a:p>
        </p:txBody>
      </p:sp>
    </p:spTree>
    <p:extLst>
      <p:ext uri="{BB962C8B-B14F-4D97-AF65-F5344CB8AC3E}">
        <p14:creationId xmlns:p14="http://schemas.microsoft.com/office/powerpoint/2010/main" val="240959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Einarbeitung in neue Themen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</a:t>
            </a:r>
            <a:r>
              <a:rPr lang="de-DE" sz="3200" dirty="0">
                <a:solidFill>
                  <a:srgbClr val="FF0000"/>
                </a:solidFill>
              </a:rPr>
              <a:t>(Rekonstruktion der Stammesgeschichte, 	</a:t>
            </a:r>
            <a:r>
              <a:rPr lang="de-DE" sz="3200" dirty="0" err="1">
                <a:solidFill>
                  <a:srgbClr val="FF0000"/>
                </a:solidFill>
              </a:rPr>
              <a:t>Kladogramme</a:t>
            </a:r>
            <a:r>
              <a:rPr lang="de-DE" sz="3200" dirty="0">
                <a:solidFill>
                  <a:srgbClr val="FF0000"/>
                </a:solidFill>
              </a:rPr>
              <a:t>, Abgrenzung von </a:t>
            </a:r>
            <a:r>
              <a:rPr lang="de-DE" sz="3200" dirty="0" err="1">
                <a:solidFill>
                  <a:srgbClr val="FF0000"/>
                </a:solidFill>
              </a:rPr>
              <a:t>naturwis</a:t>
            </a:r>
            <a:r>
              <a:rPr lang="de-DE" sz="3200" dirty="0">
                <a:solidFill>
                  <a:srgbClr val="FF0000"/>
                </a:solidFill>
              </a:rPr>
              <a:t>-	</a:t>
            </a:r>
            <a:r>
              <a:rPr lang="de-DE" sz="3200" dirty="0" err="1">
                <a:solidFill>
                  <a:srgbClr val="FF0000"/>
                </a:solidFill>
              </a:rPr>
              <a:t>senschaftlichen</a:t>
            </a:r>
            <a:r>
              <a:rPr lang="de-DE" sz="3200" dirty="0">
                <a:solidFill>
                  <a:srgbClr val="FF0000"/>
                </a:solidFill>
              </a:rPr>
              <a:t> von nicht naturwissen-	</a:t>
            </a:r>
            <a:r>
              <a:rPr lang="de-DE" sz="3200" dirty="0" err="1">
                <a:solidFill>
                  <a:srgbClr val="FF0000"/>
                </a:solidFill>
              </a:rPr>
              <a:t>schaftlichen</a:t>
            </a:r>
            <a:r>
              <a:rPr lang="de-DE" sz="3200" dirty="0">
                <a:solidFill>
                  <a:srgbClr val="FF0000"/>
                </a:solidFill>
              </a:rPr>
              <a:t> Vorstellungen; </a:t>
            </a:r>
            <a:r>
              <a:rPr lang="de-DE" sz="3200" dirty="0" err="1">
                <a:solidFill>
                  <a:srgbClr val="FF0000"/>
                </a:solidFill>
              </a:rPr>
              <a:t>Handycap</a:t>
            </a:r>
            <a:r>
              <a:rPr lang="de-DE" sz="3200" dirty="0">
                <a:solidFill>
                  <a:srgbClr val="FF0000"/>
                </a:solidFill>
              </a:rPr>
              <a:t>-	Prinzip)</a:t>
            </a:r>
          </a:p>
        </p:txBody>
      </p:sp>
    </p:spTree>
    <p:extLst>
      <p:ext uri="{BB962C8B-B14F-4D97-AF65-F5344CB8AC3E}">
        <p14:creationId xmlns:p14="http://schemas.microsoft.com/office/powerpoint/2010/main" val="36205226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Beispiel: LUNGE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innerhalb der Vierfüßer ein </a:t>
            </a:r>
            <a:r>
              <a:rPr lang="de-DE" sz="3200" u="sng" dirty="0"/>
              <a:t>ursprüngliches</a:t>
            </a:r>
            <a:r>
              <a:rPr lang="de-DE" sz="3200" dirty="0"/>
              <a:t> Merkmal </a:t>
            </a:r>
            <a:r>
              <a:rPr lang="de-DE" sz="3200" dirty="0">
                <a:highlight>
                  <a:srgbClr val="FF0000"/>
                </a:highlight>
              </a:rPr>
              <a:t>(nicht: </a:t>
            </a:r>
            <a:r>
              <a:rPr lang="de-DE" sz="3200" dirty="0" err="1">
                <a:highlight>
                  <a:srgbClr val="FF0000"/>
                </a:highlight>
              </a:rPr>
              <a:t>plesiomorph</a:t>
            </a:r>
            <a:r>
              <a:rPr lang="de-DE" sz="3200" dirty="0">
                <a:highlight>
                  <a:srgbClr val="FF0000"/>
                </a:highlight>
              </a:rPr>
              <a:t>!)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innerhalb der Wirbeltiere eine </a:t>
            </a:r>
            <a:r>
              <a:rPr lang="de-DE" sz="3200" u="sng" dirty="0"/>
              <a:t>abgeleitetes</a:t>
            </a:r>
            <a:r>
              <a:rPr lang="de-DE" sz="3200" dirty="0"/>
              <a:t> Merkmal </a:t>
            </a:r>
            <a:r>
              <a:rPr lang="de-DE" sz="3200" dirty="0">
                <a:highlight>
                  <a:srgbClr val="FF0000"/>
                </a:highlight>
              </a:rPr>
              <a:t>(nicht: apomorph!)</a:t>
            </a:r>
          </a:p>
        </p:txBody>
      </p:sp>
    </p:spTree>
    <p:extLst>
      <p:ext uri="{BB962C8B-B14F-4D97-AF65-F5344CB8AC3E}">
        <p14:creationId xmlns:p14="http://schemas.microsoft.com/office/powerpoint/2010/main" val="18758919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ABD11EB-2F0B-A83C-EA84-E077D6405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028"/>
            <a:ext cx="9144000" cy="530394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3C1FB25-24E2-7DDA-6562-12AA59C5F674}"/>
              </a:ext>
            </a:extLst>
          </p:cNvPr>
          <p:cNvSpPr/>
          <p:nvPr/>
        </p:nvSpPr>
        <p:spPr>
          <a:xfrm>
            <a:off x="4572000" y="5702968"/>
            <a:ext cx="705853" cy="37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31509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32E0EB5-BE2B-B3B5-A196-CECA823F7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723"/>
            <a:ext cx="9144000" cy="214952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09D83AF-CB71-5415-1A38-1F48DEFB7F1F}"/>
              </a:ext>
            </a:extLst>
          </p:cNvPr>
          <p:cNvSpPr txBox="1"/>
          <p:nvPr/>
        </p:nvSpPr>
        <p:spPr>
          <a:xfrm>
            <a:off x="842211" y="4396523"/>
            <a:ext cx="717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Wird im LehrplanPLUS nicht erwähnt!</a:t>
            </a:r>
          </a:p>
        </p:txBody>
      </p:sp>
    </p:spTree>
    <p:extLst>
      <p:ext uri="{BB962C8B-B14F-4D97-AF65-F5344CB8AC3E}">
        <p14:creationId xmlns:p14="http://schemas.microsoft.com/office/powerpoint/2010/main" val="34377940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Regeln zum Aufstellen eines Stammbaums: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Anordnung nach Ausmaß der (homologen) Ähnlichkeit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Außengruppen-Vergleich (z. B. Stammbaum der Vierfüßer im Vergleich zu Forelle)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Prinzip der sparsamsten Erklärung</a:t>
            </a:r>
          </a:p>
        </p:txBody>
      </p:sp>
    </p:spTree>
    <p:extLst>
      <p:ext uri="{BB962C8B-B14F-4D97-AF65-F5344CB8AC3E}">
        <p14:creationId xmlns:p14="http://schemas.microsoft.com/office/powerpoint/2010/main" val="41758378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Nicht im LehrplanPLUS, aber sinnvoll: Die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6 Hauptkategorien des Natürlichen Systems</a:t>
            </a:r>
          </a:p>
        </p:txBody>
      </p:sp>
    </p:spTree>
    <p:extLst>
      <p:ext uri="{BB962C8B-B14F-4D97-AF65-F5344CB8AC3E}">
        <p14:creationId xmlns:p14="http://schemas.microsoft.com/office/powerpoint/2010/main" val="42949102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S</a:t>
            </a:r>
            <a:r>
              <a:rPr lang="de-DE" sz="3200" b="1" dirty="0"/>
              <a:t>tamm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K</a:t>
            </a:r>
            <a:r>
              <a:rPr lang="de-DE" sz="3200" b="1" dirty="0"/>
              <a:t>lasse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O</a:t>
            </a:r>
            <a:r>
              <a:rPr lang="de-DE" sz="3200" b="1" dirty="0"/>
              <a:t>rdnung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F</a:t>
            </a:r>
            <a:r>
              <a:rPr lang="de-DE" sz="3200" b="1" dirty="0"/>
              <a:t>amilie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G</a:t>
            </a:r>
            <a:r>
              <a:rPr lang="de-DE" sz="3200" b="1" dirty="0"/>
              <a:t>attung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A</a:t>
            </a:r>
            <a:r>
              <a:rPr lang="de-DE" sz="3200" b="1" dirty="0"/>
              <a:t>rt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7847407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S</a:t>
            </a:r>
            <a:r>
              <a:rPr lang="de-DE" sz="3200" b="1" dirty="0"/>
              <a:t>tamm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K</a:t>
            </a:r>
            <a:r>
              <a:rPr lang="de-DE" sz="3200" b="1" dirty="0"/>
              <a:t>lasse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O</a:t>
            </a:r>
            <a:r>
              <a:rPr lang="de-DE" sz="3200" b="1" dirty="0"/>
              <a:t>rdnung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F</a:t>
            </a:r>
            <a:r>
              <a:rPr lang="de-DE" sz="3200" b="1" dirty="0"/>
              <a:t>amilie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G</a:t>
            </a:r>
            <a:r>
              <a:rPr lang="de-DE" sz="3200" b="1" dirty="0"/>
              <a:t>attung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A</a:t>
            </a:r>
            <a:r>
              <a:rPr lang="de-DE" sz="3200" b="1" dirty="0"/>
              <a:t>rt</a:t>
            </a:r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3E4F038-B5D7-3D87-7D87-10AF1B9E3441}"/>
              </a:ext>
            </a:extLst>
          </p:cNvPr>
          <p:cNvSpPr txBox="1"/>
          <p:nvPr/>
        </p:nvSpPr>
        <p:spPr>
          <a:xfrm>
            <a:off x="2959768" y="2414337"/>
            <a:ext cx="555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Am Beispiel der Carnivoren einführen:</a:t>
            </a:r>
          </a:p>
        </p:txBody>
      </p:sp>
      <p:pic>
        <p:nvPicPr>
          <p:cNvPr id="5" name="Grafik 4" descr="AB Carnivora Wildkatze">
            <a:extLst>
              <a:ext uri="{FF2B5EF4-FFF2-40B4-BE49-F238E27FC236}">
                <a16:creationId xmlns:a16="http://schemas.microsoft.com/office/drawing/2014/main" id="{E0753A3C-F12C-0EB7-1495-50131A13F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77" y="2862396"/>
            <a:ext cx="1180995" cy="96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Felis margarita Zeichnung">
            <a:extLst>
              <a:ext uri="{FF2B5EF4-FFF2-40B4-BE49-F238E27FC236}">
                <a16:creationId xmlns:a16="http://schemas.microsoft.com/office/drawing/2014/main" id="{E16DD326-9FA3-8B9E-F24E-29D7721FF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87" y="2980157"/>
            <a:ext cx="1430670" cy="8940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Tiger Zeichnung">
            <a:extLst>
              <a:ext uri="{FF2B5EF4-FFF2-40B4-BE49-F238E27FC236}">
                <a16:creationId xmlns:a16="http://schemas.microsoft.com/office/drawing/2014/main" id="{1BBAAF02-3324-42D6-C223-58B66ED18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77" y="3051450"/>
            <a:ext cx="1151890" cy="8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Leopard">
            <a:extLst>
              <a:ext uri="{FF2B5EF4-FFF2-40B4-BE49-F238E27FC236}">
                <a16:creationId xmlns:a16="http://schemas.microsoft.com/office/drawing/2014/main" id="{383EA90A-C280-BCE8-9959-D420DE3FE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57" y="2991337"/>
            <a:ext cx="1295400" cy="894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659A3C6-6AA1-B14B-9ED9-9EF870E6EA72}"/>
              </a:ext>
            </a:extLst>
          </p:cNvPr>
          <p:cNvSpPr txBox="1"/>
          <p:nvPr/>
        </p:nvSpPr>
        <p:spPr>
          <a:xfrm>
            <a:off x="2968272" y="3960727"/>
            <a:ext cx="542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Panthera      Panthera		    Felis		    Felis</a:t>
            </a:r>
          </a:p>
          <a:p>
            <a:r>
              <a:rPr lang="de-DE" sz="2000" dirty="0"/>
              <a:t>   </a:t>
            </a:r>
            <a:r>
              <a:rPr lang="de-DE" sz="2000" dirty="0" err="1"/>
              <a:t>pardus</a:t>
            </a:r>
            <a:r>
              <a:rPr lang="de-DE" sz="2000" dirty="0"/>
              <a:t>		   </a:t>
            </a:r>
            <a:r>
              <a:rPr lang="de-DE" sz="2000" dirty="0" err="1"/>
              <a:t>tigris</a:t>
            </a:r>
            <a:r>
              <a:rPr lang="de-DE" sz="2000" dirty="0"/>
              <a:t>		</a:t>
            </a:r>
            <a:r>
              <a:rPr lang="de-DE" sz="2000" dirty="0" err="1"/>
              <a:t>margarita</a:t>
            </a:r>
            <a:r>
              <a:rPr lang="de-DE" sz="2000" dirty="0"/>
              <a:t>	</a:t>
            </a:r>
            <a:r>
              <a:rPr lang="de-DE" sz="2000" dirty="0" err="1"/>
              <a:t>silvestris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811334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S</a:t>
            </a:r>
            <a:r>
              <a:rPr lang="de-DE" sz="3200" b="1" dirty="0"/>
              <a:t>tamm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K</a:t>
            </a:r>
            <a:r>
              <a:rPr lang="de-DE" sz="3200" b="1" dirty="0"/>
              <a:t>lasse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O</a:t>
            </a:r>
            <a:r>
              <a:rPr lang="de-DE" sz="3200" b="1" dirty="0"/>
              <a:t>rdnung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F</a:t>
            </a:r>
            <a:r>
              <a:rPr lang="de-DE" sz="3200" b="1" dirty="0"/>
              <a:t>amilie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G</a:t>
            </a:r>
            <a:r>
              <a:rPr lang="de-DE" sz="3200" b="1" dirty="0"/>
              <a:t>attung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A</a:t>
            </a:r>
            <a:r>
              <a:rPr lang="de-DE" sz="3200" b="1" dirty="0"/>
              <a:t>rt</a:t>
            </a:r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3E4F038-B5D7-3D87-7D87-10AF1B9E3441}"/>
              </a:ext>
            </a:extLst>
          </p:cNvPr>
          <p:cNvSpPr txBox="1"/>
          <p:nvPr/>
        </p:nvSpPr>
        <p:spPr>
          <a:xfrm>
            <a:off x="2959768" y="2414337"/>
            <a:ext cx="555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Am Beispiel der Carnivoren einführen:</a:t>
            </a:r>
          </a:p>
        </p:txBody>
      </p:sp>
      <p:pic>
        <p:nvPicPr>
          <p:cNvPr id="5" name="Grafik 4" descr="AB Carnivora Wildkatze">
            <a:extLst>
              <a:ext uri="{FF2B5EF4-FFF2-40B4-BE49-F238E27FC236}">
                <a16:creationId xmlns:a16="http://schemas.microsoft.com/office/drawing/2014/main" id="{E0753A3C-F12C-0EB7-1495-50131A13F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77" y="2862396"/>
            <a:ext cx="1180995" cy="96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Felis margarita Zeichnung">
            <a:extLst>
              <a:ext uri="{FF2B5EF4-FFF2-40B4-BE49-F238E27FC236}">
                <a16:creationId xmlns:a16="http://schemas.microsoft.com/office/drawing/2014/main" id="{E16DD326-9FA3-8B9E-F24E-29D7721FF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87" y="2980157"/>
            <a:ext cx="1430670" cy="8940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Tiger Zeichnung">
            <a:extLst>
              <a:ext uri="{FF2B5EF4-FFF2-40B4-BE49-F238E27FC236}">
                <a16:creationId xmlns:a16="http://schemas.microsoft.com/office/drawing/2014/main" id="{1BBAAF02-3324-42D6-C223-58B66ED18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77" y="3051450"/>
            <a:ext cx="1151890" cy="8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Leopard">
            <a:extLst>
              <a:ext uri="{FF2B5EF4-FFF2-40B4-BE49-F238E27FC236}">
                <a16:creationId xmlns:a16="http://schemas.microsoft.com/office/drawing/2014/main" id="{383EA90A-C280-BCE8-9959-D420DE3FE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57" y="2991337"/>
            <a:ext cx="1295400" cy="8940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59A3C6-6AA1-B14B-9ED9-9EF870E6EA72}"/>
              </a:ext>
            </a:extLst>
          </p:cNvPr>
          <p:cNvSpPr txBox="1"/>
          <p:nvPr/>
        </p:nvSpPr>
        <p:spPr>
          <a:xfrm>
            <a:off x="2968272" y="3960727"/>
            <a:ext cx="542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Panthera      Panthera		    Felis		    Felis</a:t>
            </a:r>
          </a:p>
          <a:p>
            <a:r>
              <a:rPr lang="de-DE" sz="2000" dirty="0"/>
              <a:t>   </a:t>
            </a:r>
            <a:r>
              <a:rPr lang="de-DE" sz="2000" dirty="0" err="1"/>
              <a:t>pardus</a:t>
            </a:r>
            <a:r>
              <a:rPr lang="de-DE" sz="2000" dirty="0"/>
              <a:t>		   </a:t>
            </a:r>
            <a:r>
              <a:rPr lang="de-DE" sz="2000" dirty="0" err="1"/>
              <a:t>tigris</a:t>
            </a:r>
            <a:r>
              <a:rPr lang="de-DE" sz="2000" dirty="0"/>
              <a:t>		</a:t>
            </a:r>
            <a:r>
              <a:rPr lang="de-DE" sz="2000" dirty="0" err="1"/>
              <a:t>margarita</a:t>
            </a:r>
            <a:r>
              <a:rPr lang="de-DE" sz="2000" dirty="0"/>
              <a:t>	</a:t>
            </a:r>
            <a:r>
              <a:rPr lang="de-DE" sz="2000" dirty="0" err="1"/>
              <a:t>silvestris</a:t>
            </a:r>
            <a:endParaRPr lang="de-DE" sz="2000" dirty="0"/>
          </a:p>
        </p:txBody>
      </p:sp>
      <p:sp>
        <p:nvSpPr>
          <p:cNvPr id="12" name="Geschweifte Klammer rechts 11">
            <a:extLst>
              <a:ext uri="{FF2B5EF4-FFF2-40B4-BE49-F238E27FC236}">
                <a16:creationId xmlns:a16="http://schemas.microsoft.com/office/drawing/2014/main" id="{AD3CD29F-44F3-FCB4-90ED-D54A907FA705}"/>
              </a:ext>
            </a:extLst>
          </p:cNvPr>
          <p:cNvSpPr/>
          <p:nvPr/>
        </p:nvSpPr>
        <p:spPr>
          <a:xfrm rot="5400000">
            <a:off x="4019153" y="3849490"/>
            <a:ext cx="262208" cy="21606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ED3B5537-CC63-375A-1025-F1675E8F914C}"/>
              </a:ext>
            </a:extLst>
          </p:cNvPr>
          <p:cNvSpPr/>
          <p:nvPr/>
        </p:nvSpPr>
        <p:spPr>
          <a:xfrm rot="5400000">
            <a:off x="6824753" y="3849490"/>
            <a:ext cx="262208" cy="21606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6E93F0-A056-0734-DDD2-48D406F1E582}"/>
              </a:ext>
            </a:extLst>
          </p:cNvPr>
          <p:cNvSpPr txBox="1"/>
          <p:nvPr/>
        </p:nvSpPr>
        <p:spPr>
          <a:xfrm>
            <a:off x="3069940" y="5167311"/>
            <a:ext cx="503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	Pantherkatzen				 Kleinkatzen</a:t>
            </a:r>
          </a:p>
          <a:p>
            <a:endParaRPr lang="de-DE" dirty="0"/>
          </a:p>
          <a:p>
            <a:endParaRPr lang="de-DE" sz="1000" dirty="0"/>
          </a:p>
          <a:p>
            <a:pPr algn="ctr"/>
            <a:r>
              <a:rPr lang="de-DE" dirty="0"/>
              <a:t>Katzenartige</a:t>
            </a:r>
          </a:p>
        </p:txBody>
      </p:sp>
      <p:sp>
        <p:nvSpPr>
          <p:cNvPr id="15" name="Geschweifte Klammer rechts 14">
            <a:extLst>
              <a:ext uri="{FF2B5EF4-FFF2-40B4-BE49-F238E27FC236}">
                <a16:creationId xmlns:a16="http://schemas.microsoft.com/office/drawing/2014/main" id="{FD821F9A-AE4C-2A80-E342-E4C6B92D0971}"/>
              </a:ext>
            </a:extLst>
          </p:cNvPr>
          <p:cNvSpPr/>
          <p:nvPr/>
        </p:nvSpPr>
        <p:spPr>
          <a:xfrm rot="5400000">
            <a:off x="5456772" y="3679852"/>
            <a:ext cx="262208" cy="397284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0073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Binäre Nomenklatur von Carl von Linné: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Gattungsname (groß) + Artzusatz (klein)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572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Binäre Nomenklatur von Carl von Linné: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Gattungsname (groß) + Artzusatz (klein)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Linné wollte keine Ähnlichkeit aufgrund von Abstammung darstellen, sondern eine gott-gegebene Ordnungs-Hierarchie.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00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Einarbeitung in neue Themen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neue Herangehensweisen bei </a:t>
            </a:r>
            <a:r>
              <a:rPr lang="de-DE" sz="3200" dirty="0" err="1"/>
              <a:t>altherge</a:t>
            </a:r>
            <a:r>
              <a:rPr lang="de-DE" sz="3200" dirty="0"/>
              <a:t>-brachten Themen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</a:t>
            </a:r>
            <a:r>
              <a:rPr lang="de-DE" sz="3200" dirty="0">
                <a:solidFill>
                  <a:srgbClr val="FF0000"/>
                </a:solidFill>
              </a:rPr>
              <a:t>(neuer Aufbau des Themas Evolution;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Verhaltensökologie ganz anders aufgebaut 	als Ethologie in früheren Lehrplänen)</a:t>
            </a:r>
          </a:p>
        </p:txBody>
      </p:sp>
    </p:spTree>
    <p:extLst>
      <p:ext uri="{BB962C8B-B14F-4D97-AF65-F5344CB8AC3E}">
        <p14:creationId xmlns:p14="http://schemas.microsoft.com/office/powerpoint/2010/main" val="41649298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Um Einzelheiten in der Systematik wird gestritten.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Ständig kommen neue Erkenntnisse dazu, die bisweilen zu Widersprüchen führen.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70573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Um Einzelheiten in der Systematik wird gestritten.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Ständig kommen neue Erkenntnisse dazu, die bisweilen zu Widersprüchen führen. </a:t>
            </a:r>
          </a:p>
          <a:p>
            <a:pPr algn="ctr"/>
            <a:r>
              <a:rPr lang="de-DE" sz="3200" b="1" dirty="0">
                <a:solidFill>
                  <a:srgbClr val="00B050"/>
                </a:solidFill>
              </a:rPr>
              <a:t>Herausstellen, dass Naturwissenschaft </a:t>
            </a:r>
          </a:p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B050"/>
                </a:solidFill>
              </a:rPr>
              <a:t>genau so funktioniert!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4593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„Der Mensch stammt vom Affen ab.“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94667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„Der Mensch stammt vom Affen ab.“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„Schimpanse und Mensch stammen vom gleichen Vorfahren ab.“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B3B5B651-BC22-5400-94DC-C28E499705B8}"/>
              </a:ext>
            </a:extLst>
          </p:cNvPr>
          <p:cNvCxnSpPr/>
          <p:nvPr/>
        </p:nvCxnSpPr>
        <p:spPr>
          <a:xfrm flipV="1">
            <a:off x="826168" y="3088105"/>
            <a:ext cx="6055895" cy="340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718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Einordnung des Menschen ins Natürliche System (</a:t>
            </a:r>
            <a:r>
              <a:rPr lang="de-DE" sz="3200" dirty="0" err="1">
                <a:solidFill>
                  <a:srgbClr val="0000FF"/>
                </a:solidFill>
              </a:rPr>
              <a:t>Wdh</a:t>
            </a:r>
            <a:r>
              <a:rPr lang="de-DE" sz="3200" dirty="0">
                <a:solidFill>
                  <a:srgbClr val="0000FF"/>
                </a:solidFill>
              </a:rPr>
              <a:t>. aus der 10. Klasse)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521604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Nicht: </a:t>
            </a:r>
            <a:r>
              <a:rPr lang="de-DE" sz="3200" dirty="0">
                <a:solidFill>
                  <a:srgbClr val="FF0000"/>
                </a:solidFill>
              </a:rPr>
              <a:t>Vergleich „Hominiden“ / „Pongiden“!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(neue Systematik: nur noch eine Familie Hominidae = Menschenaffen)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Keine</a:t>
            </a:r>
            <a:r>
              <a:rPr lang="de-DE" sz="3200" dirty="0">
                <a:solidFill>
                  <a:srgbClr val="FF0000"/>
                </a:solidFill>
              </a:rPr>
              <a:t> anatomischen Vergleiche!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8581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Ursprung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Fossilgeschichte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Stammbäume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Verbreitung des heutigen Menschen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355282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Ursprung: wohl Entwicklung der modernen Merkmale in der Savanne Ostafrikas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4198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Fossilgeschichte: spannend, vielfältig, aber hierfür sehr wenig Unterrichtszeit!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0514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Fossilgeschichte: spannend, vielfältig, aber hierfür sehr wenig Unterrichtszeit!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	(Lucy wurde vor 50 Jahren entdeckt!)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5434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4042</Words>
  <Application>Microsoft Office PowerPoint</Application>
  <PresentationFormat>Bildschirmpräsentation (4:3)</PresentationFormat>
  <Paragraphs>794</Paragraphs>
  <Slides>183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183</vt:i4>
      </vt:variant>
    </vt:vector>
  </HeadingPairs>
  <TitlesOfParts>
    <vt:vector size="190" baseType="lpstr">
      <vt:lpstr>Arial</vt:lpstr>
      <vt:lpstr>Arial Narrow</vt:lpstr>
      <vt:lpstr>Calibri</vt:lpstr>
      <vt:lpstr>Calibri Light</vt:lpstr>
      <vt:lpstr>Times New Roman</vt:lpstr>
      <vt:lpstr>Wingdings</vt:lpstr>
      <vt:lpstr>Office</vt:lpstr>
      <vt:lpstr>PowerPoint-Präsentation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Gliederung der Veranstaltung</vt:lpstr>
      <vt:lpstr>Zur Person</vt:lpstr>
      <vt:lpstr>Meine Intentionen:</vt:lpstr>
      <vt:lpstr>Meine Intentionen: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Medien</vt:lpstr>
      <vt:lpstr>Medien</vt:lpstr>
      <vt:lpstr>Medien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Situation in der 12. Jgst.</vt:lpstr>
      <vt:lpstr>Situation in der 12. Jgst.</vt:lpstr>
      <vt:lpstr>Situation in der 12. Jgst.</vt:lpstr>
      <vt:lpstr>Situation in der 12. Jgst.</vt:lpstr>
      <vt:lpstr>Abitur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PowerPoint-Präsentation</vt:lpstr>
      <vt:lpstr>PowerPoint-Präsentation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PowerPoint-Präsentation</vt:lpstr>
      <vt:lpstr>PowerPoint-Präsentation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PowerPoint-Präsentation</vt:lpstr>
      <vt:lpstr>PowerPoint-Präsentation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… und wieder da:</vt:lpstr>
      <vt:lpstr>… und wieder da:</vt:lpstr>
      <vt:lpstr>… und wieder da: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Nickl</dc:creator>
  <cp:lastModifiedBy>Thomas Nickl</cp:lastModifiedBy>
  <cp:revision>52</cp:revision>
  <dcterms:created xsi:type="dcterms:W3CDTF">2023-12-08T17:25:02Z</dcterms:created>
  <dcterms:modified xsi:type="dcterms:W3CDTF">2024-11-21T14:46:24Z</dcterms:modified>
</cp:coreProperties>
</file>