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1067" r:id="rId3"/>
    <p:sldId id="257" r:id="rId4"/>
    <p:sldId id="1091" r:id="rId5"/>
    <p:sldId id="1029" r:id="rId6"/>
    <p:sldId id="1068" r:id="rId7"/>
    <p:sldId id="1069" r:id="rId8"/>
    <p:sldId id="1070" r:id="rId9"/>
    <p:sldId id="1071" r:id="rId10"/>
    <p:sldId id="1072" r:id="rId11"/>
    <p:sldId id="1073" r:id="rId12"/>
    <p:sldId id="1079" r:id="rId13"/>
    <p:sldId id="1074" r:id="rId14"/>
    <p:sldId id="1092" r:id="rId15"/>
    <p:sldId id="1075" r:id="rId16"/>
    <p:sldId id="1080" r:id="rId17"/>
    <p:sldId id="1076" r:id="rId18"/>
    <p:sldId id="1081" r:id="rId19"/>
    <p:sldId id="1077" r:id="rId20"/>
    <p:sldId id="1082" r:id="rId21"/>
    <p:sldId id="756" r:id="rId22"/>
    <p:sldId id="1088" r:id="rId23"/>
    <p:sldId id="1065" r:id="rId24"/>
    <p:sldId id="1078" r:id="rId25"/>
    <p:sldId id="1089" r:id="rId26"/>
    <p:sldId id="1083" r:id="rId27"/>
    <p:sldId id="1084" r:id="rId28"/>
    <p:sldId id="1085" r:id="rId29"/>
    <p:sldId id="1086" r:id="rId30"/>
    <p:sldId id="1087" r:id="rId31"/>
    <p:sldId id="1094" r:id="rId32"/>
    <p:sldId id="668" r:id="rId33"/>
    <p:sldId id="854" r:id="rId34"/>
    <p:sldId id="855" r:id="rId35"/>
    <p:sldId id="856" r:id="rId36"/>
    <p:sldId id="857" r:id="rId37"/>
    <p:sldId id="858" r:id="rId38"/>
    <p:sldId id="859" r:id="rId39"/>
    <p:sldId id="860" r:id="rId40"/>
    <p:sldId id="1063" r:id="rId41"/>
    <p:sldId id="1204" r:id="rId42"/>
    <p:sldId id="1207" r:id="rId43"/>
    <p:sldId id="862" r:id="rId44"/>
    <p:sldId id="871" r:id="rId45"/>
    <p:sldId id="872" r:id="rId46"/>
    <p:sldId id="873" r:id="rId47"/>
    <p:sldId id="874" r:id="rId48"/>
    <p:sldId id="875" r:id="rId49"/>
    <p:sldId id="1090" r:id="rId50"/>
    <p:sldId id="839" r:id="rId51"/>
    <p:sldId id="853" r:id="rId52"/>
    <p:sldId id="848" r:id="rId53"/>
    <p:sldId id="851" r:id="rId54"/>
    <p:sldId id="844" r:id="rId55"/>
    <p:sldId id="845" r:id="rId56"/>
    <p:sldId id="846" r:id="rId57"/>
    <p:sldId id="1049" r:id="rId58"/>
    <p:sldId id="847" r:id="rId59"/>
    <p:sldId id="849" r:id="rId60"/>
    <p:sldId id="1093" r:id="rId61"/>
    <p:sldId id="850" r:id="rId62"/>
    <p:sldId id="863" r:id="rId63"/>
    <p:sldId id="1024" r:id="rId64"/>
    <p:sldId id="1203" r:id="rId65"/>
    <p:sldId id="1205" r:id="rId66"/>
    <p:sldId id="120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1B74-007E-4A39-8CE8-B421BBFADECC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E7EC-C8A9-422D-A070-7C2C0488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8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E7EC-C8A9-422D-A070-7C2C0488E33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34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8E7EC-C8A9-422D-A070-7C2C0488E33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82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4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65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5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45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5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3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15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5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75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83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647B-25C7-47C4-83FC-FC7C85FD1D24}" type="datetimeFigureOut">
              <a:rPr lang="de-DE" smtClean="0"/>
              <a:t>28.09.2024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22B8-E58E-4AE8-B65F-A011A3436E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4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F708E-0266-FEF6-FF41-932AB2162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5669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Tagung der </a:t>
            </a:r>
            <a:r>
              <a:rPr lang="de-DE" b="1" dirty="0" err="1"/>
              <a:t>Fachschaftsleitungen</a:t>
            </a:r>
            <a:r>
              <a:rPr lang="de-DE" b="1" dirty="0"/>
              <a:t> Biologie in Oberfranken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7B3955-8464-D7B6-B725-C5C766737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61301"/>
            <a:ext cx="6858000" cy="2045229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de-DE" sz="3600" b="1" dirty="0"/>
              <a:t>Kompetenzorientiertes Arbeiten in Q12 nach LehrplanPLUS</a:t>
            </a:r>
          </a:p>
          <a:p>
            <a:endParaRPr lang="de-DE" b="1" dirty="0"/>
          </a:p>
          <a:p>
            <a:r>
              <a:rPr lang="de-DE" sz="3900" b="1" dirty="0"/>
              <a:t>Thomas Nickl</a:t>
            </a:r>
          </a:p>
          <a:p>
            <a:r>
              <a:rPr lang="de-DE" b="1" dirty="0"/>
              <a:t>25.9.2024</a:t>
            </a:r>
          </a:p>
        </p:txBody>
      </p:sp>
    </p:spTree>
    <p:extLst>
      <p:ext uri="{BB962C8B-B14F-4D97-AF65-F5344CB8AC3E}">
        <p14:creationId xmlns:p14="http://schemas.microsoft.com/office/powerpoint/2010/main" val="27485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</p:spTree>
    <p:extLst>
      <p:ext uri="{BB962C8B-B14F-4D97-AF65-F5344CB8AC3E}">
        <p14:creationId xmlns:p14="http://schemas.microsoft.com/office/powerpoint/2010/main" val="428593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Neue Stoffgebiete </a:t>
            </a:r>
            <a:r>
              <a:rPr lang="de-DE" sz="2400" dirty="0">
                <a:highlight>
                  <a:srgbClr val="FFFF00"/>
                </a:highlight>
              </a:rPr>
              <a:t>(CRISPR/Cas; Regulation mit Enhancer und </a:t>
            </a:r>
            <a:r>
              <a:rPr lang="de-DE" sz="2400" dirty="0" err="1">
                <a:highlight>
                  <a:srgbClr val="FFFF00"/>
                </a:highlight>
              </a:rPr>
              <a:t>Silencer</a:t>
            </a:r>
            <a:r>
              <a:rPr lang="de-DE" sz="2400" dirty="0">
                <a:highlight>
                  <a:srgbClr val="FFFF00"/>
                </a:highlight>
              </a:rPr>
              <a:t>; Epigenetik; Kladogramm; ursprüngliches vs. abgeleitetes Merkmal; </a:t>
            </a:r>
            <a:r>
              <a:rPr lang="de-DE" sz="2400" dirty="0" err="1">
                <a:highlight>
                  <a:srgbClr val="FFFF00"/>
                </a:highlight>
              </a:rPr>
              <a:t>Handycap</a:t>
            </a:r>
            <a:r>
              <a:rPr lang="de-DE" sz="2400" dirty="0">
                <a:highlight>
                  <a:srgbClr val="FFFF00"/>
                </a:highlight>
              </a:rPr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40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Neue Stoffgebiete </a:t>
            </a:r>
            <a:r>
              <a:rPr lang="de-DE" sz="2400" dirty="0">
                <a:highlight>
                  <a:srgbClr val="FFFF00"/>
                </a:highlight>
              </a:rPr>
              <a:t>(CRISPR/Cas; Regulation mit Enhancer und </a:t>
            </a:r>
            <a:r>
              <a:rPr lang="de-DE" sz="2400" dirty="0" err="1">
                <a:highlight>
                  <a:srgbClr val="FFFF00"/>
                </a:highlight>
              </a:rPr>
              <a:t>Silencer</a:t>
            </a:r>
            <a:r>
              <a:rPr lang="de-DE" sz="2400" dirty="0">
                <a:highlight>
                  <a:srgbClr val="FFFF00"/>
                </a:highlight>
              </a:rPr>
              <a:t>; Epigenetik; Kladogramm; ursprüngliches vs. abgeleitetes Merkmal; </a:t>
            </a:r>
            <a:r>
              <a:rPr lang="de-DE" sz="2400" dirty="0" err="1">
                <a:highlight>
                  <a:srgbClr val="FFFF00"/>
                </a:highlight>
              </a:rPr>
              <a:t>Handycap</a:t>
            </a:r>
            <a:r>
              <a:rPr lang="de-DE" sz="2400" dirty="0">
                <a:highlight>
                  <a:srgbClr val="FFFF00"/>
                </a:highlight>
              </a:rPr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i="1" dirty="0"/>
              <a:t>&gt;	Alles in Bio-Nickl! Und schlaglichtartig im Vortrag.</a:t>
            </a:r>
          </a:p>
        </p:txBody>
      </p:sp>
    </p:spTree>
    <p:extLst>
      <p:ext uri="{BB962C8B-B14F-4D97-AF65-F5344CB8AC3E}">
        <p14:creationId xmlns:p14="http://schemas.microsoft.com/office/powerpoint/2010/main" val="272595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2410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i="1" dirty="0"/>
              <a:t>&gt;	</a:t>
            </a:r>
            <a:r>
              <a:rPr lang="de-DE" sz="2400" i="1" u="sng" dirty="0"/>
              <a:t>Lernaufgaben</a:t>
            </a:r>
            <a:r>
              <a:rPr lang="de-DE" sz="2400" i="1" dirty="0"/>
              <a:t> (Auswahl!) plus Unterrichtsgespräch</a:t>
            </a:r>
          </a:p>
          <a:p>
            <a:r>
              <a:rPr lang="de-DE" sz="2400" i="1" dirty="0"/>
              <a:t>&gt;	</a:t>
            </a:r>
            <a:r>
              <a:rPr lang="de-DE" sz="2400" i="1" dirty="0" err="1"/>
              <a:t>Buchnerbuch</a:t>
            </a:r>
            <a:r>
              <a:rPr lang="de-DE" sz="2400" i="1" dirty="0"/>
              <a:t>: </a:t>
            </a:r>
            <a:r>
              <a:rPr lang="de-DE" sz="2400" i="1" u="sng" dirty="0"/>
              <a:t>Kompaktseiten</a:t>
            </a:r>
            <a:r>
              <a:rPr lang="de-DE" sz="2400" i="1" dirty="0"/>
              <a:t> für Lerninhalte (und darüber 	hinaus)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252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ighlight>
                  <a:srgbClr val="FFFF00"/>
                </a:highlight>
              </a:rPr>
              <a:t>Altbekannte Lerninhalte, aber </a:t>
            </a:r>
            <a:r>
              <a:rPr lang="de-DE" sz="2400" b="1" dirty="0">
                <a:highlight>
                  <a:srgbClr val="FFFF00"/>
                </a:highlight>
              </a:rPr>
              <a:t>neue Herangehensweise </a:t>
            </a:r>
            <a:r>
              <a:rPr lang="de-DE" sz="2400" dirty="0">
                <a:highlight>
                  <a:srgbClr val="FFFF00"/>
                </a:highlight>
              </a:rPr>
              <a:t>(Zytogenetik, Humangenetik)</a:t>
            </a:r>
          </a:p>
        </p:txBody>
      </p:sp>
    </p:spTree>
    <p:extLst>
      <p:ext uri="{BB962C8B-B14F-4D97-AF65-F5344CB8AC3E}">
        <p14:creationId xmlns:p14="http://schemas.microsoft.com/office/powerpoint/2010/main" val="361195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highlight>
                  <a:srgbClr val="FFFF00"/>
                </a:highlight>
              </a:rPr>
              <a:t>Altbekannte Lerninhalte, aber </a:t>
            </a:r>
            <a:r>
              <a:rPr lang="de-DE" sz="2400" b="1" dirty="0">
                <a:highlight>
                  <a:srgbClr val="FFFF00"/>
                </a:highlight>
              </a:rPr>
              <a:t>neue Herangehensweise </a:t>
            </a:r>
            <a:r>
              <a:rPr lang="de-DE" sz="2400" dirty="0">
                <a:highlight>
                  <a:srgbClr val="FFFF00"/>
                </a:highlight>
              </a:rPr>
              <a:t>(Zytogenetik, Humangenetik, Evolution, </a:t>
            </a:r>
            <a:r>
              <a:rPr lang="de-DE" sz="2400" dirty="0" err="1">
                <a:highlight>
                  <a:srgbClr val="FFFF00"/>
                </a:highlight>
              </a:rPr>
              <a:t>Verh.biologie</a:t>
            </a:r>
            <a:r>
              <a:rPr lang="de-DE" sz="2400" dirty="0">
                <a:highlight>
                  <a:srgbClr val="FFFF00"/>
                </a:highlight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highlight>
                <a:srgbClr val="FFFF00"/>
              </a:highlight>
            </a:endParaRPr>
          </a:p>
          <a:p>
            <a:r>
              <a:rPr lang="de-DE" sz="2400" i="1" dirty="0"/>
              <a:t>&gt;	Erläuterungen in Bio-Nickl</a:t>
            </a:r>
          </a:p>
          <a:p>
            <a:r>
              <a:rPr lang="de-DE" sz="2400" i="1" dirty="0"/>
              <a:t>&gt;	Exemplarisch im Vortrag</a:t>
            </a:r>
          </a:p>
        </p:txBody>
      </p:sp>
    </p:spTree>
    <p:extLst>
      <p:ext uri="{BB962C8B-B14F-4D97-AF65-F5344CB8AC3E}">
        <p14:creationId xmlns:p14="http://schemas.microsoft.com/office/powerpoint/2010/main" val="236393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Altbekannte Lerninhalte, aber </a:t>
            </a:r>
            <a:r>
              <a:rPr lang="de-DE" sz="2400" b="1" dirty="0"/>
              <a:t>neue Herangehensweise </a:t>
            </a:r>
            <a:r>
              <a:rPr lang="de-DE" sz="2400" dirty="0"/>
              <a:t>(Zytogenetik, Humangenetik, Evolution, </a:t>
            </a:r>
            <a:r>
              <a:rPr lang="de-DE" sz="2400" dirty="0" err="1"/>
              <a:t>Verh.biologie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Behandlungstiefe</a:t>
            </a:r>
            <a:r>
              <a:rPr lang="de-DE" sz="2400" dirty="0">
                <a:highlight>
                  <a:srgbClr val="FFFF00"/>
                </a:highlight>
              </a:rPr>
              <a:t> (Was steht „zwischen den Zeilen“? Was macht der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 mehr bei gleicher Formulierung wie für den </a:t>
            </a:r>
            <a:r>
              <a:rPr lang="de-DE" sz="2400" dirty="0" err="1">
                <a:highlight>
                  <a:srgbClr val="FFFF00"/>
                </a:highlight>
              </a:rPr>
              <a:t>gA</a:t>
            </a:r>
            <a:r>
              <a:rPr lang="de-DE" sz="2400" dirty="0">
                <a:highlight>
                  <a:srgbClr val="FFFF00"/>
                </a:highlight>
              </a:rPr>
              <a:t>-Kurs? Nicht zu viele Details, aber ausreichende Vorbereitung auf das schriftliche Abitur?)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8763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Altbekannte Lerninhalte, aber </a:t>
            </a:r>
            <a:r>
              <a:rPr lang="de-DE" sz="2400" b="1" dirty="0"/>
              <a:t>neue Herangehensweise </a:t>
            </a:r>
            <a:r>
              <a:rPr lang="de-DE" sz="2400" dirty="0"/>
              <a:t>(Zytogenetik, Humangenetik, Evolution, </a:t>
            </a:r>
            <a:r>
              <a:rPr lang="de-DE" sz="2400" dirty="0" err="1"/>
              <a:t>Verh.biologie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Behandlungstiefe</a:t>
            </a:r>
            <a:r>
              <a:rPr lang="de-DE" sz="2400" dirty="0">
                <a:highlight>
                  <a:srgbClr val="FFFF00"/>
                </a:highlight>
              </a:rPr>
              <a:t> (Was steht „zwischen den Zeilen“? Was macht der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 mehr bei gleicher Formulierung wie für den </a:t>
            </a:r>
            <a:r>
              <a:rPr lang="de-DE" sz="2400" dirty="0" err="1">
                <a:highlight>
                  <a:srgbClr val="FFFF00"/>
                </a:highlight>
              </a:rPr>
              <a:t>gA</a:t>
            </a:r>
            <a:r>
              <a:rPr lang="de-DE" sz="2400" dirty="0">
                <a:highlight>
                  <a:srgbClr val="FFFF00"/>
                </a:highlight>
              </a:rPr>
              <a:t>-Kurs? Nicht zu viele Details, aber ausreichende Vorbereitung auf das schriftliche Abitur?)</a:t>
            </a:r>
          </a:p>
          <a:p>
            <a:endParaRPr lang="de-DE" sz="2400" dirty="0">
              <a:highlight>
                <a:srgbClr val="FFFF00"/>
              </a:highlight>
            </a:endParaRPr>
          </a:p>
          <a:p>
            <a:r>
              <a:rPr lang="de-DE" sz="2400" i="1" dirty="0"/>
              <a:t>&gt;	Hinweise in Bio-Nickl</a:t>
            </a:r>
          </a:p>
          <a:p>
            <a:r>
              <a:rPr lang="de-DE" sz="2400" i="1" dirty="0"/>
              <a:t>&gt;	Exemplarisch im Vortrag</a:t>
            </a:r>
          </a:p>
          <a:p>
            <a:r>
              <a:rPr lang="de-DE" sz="2400" i="1" dirty="0"/>
              <a:t>&gt;	Schriftliches Abitur für wen?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8432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Altbekannte Lerninhalte, aber </a:t>
            </a:r>
            <a:r>
              <a:rPr lang="de-DE" sz="2400" b="1" dirty="0"/>
              <a:t>neue Herangehensweise </a:t>
            </a:r>
            <a:r>
              <a:rPr lang="de-DE" sz="2400" dirty="0"/>
              <a:t>(Zytogenetik, Humangenetik, Evolution, </a:t>
            </a:r>
            <a:r>
              <a:rPr lang="de-DE" sz="2400" dirty="0" err="1"/>
              <a:t>Verh.biologie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Behandlungstiefe</a:t>
            </a:r>
            <a:r>
              <a:rPr lang="de-DE" sz="2400" dirty="0"/>
              <a:t> (Was steht „zwischen den Zeilen“? Was macht der </a:t>
            </a:r>
            <a:r>
              <a:rPr lang="de-DE" sz="2400" dirty="0" err="1"/>
              <a:t>eA</a:t>
            </a:r>
            <a:r>
              <a:rPr lang="de-DE" sz="2400" dirty="0"/>
              <a:t>-Kurs mehr bei gleicher Formulierung wie für den </a:t>
            </a:r>
            <a:r>
              <a:rPr lang="de-DE" sz="2400" dirty="0" err="1"/>
              <a:t>gA</a:t>
            </a:r>
            <a:r>
              <a:rPr lang="de-DE" sz="2400" dirty="0"/>
              <a:t>-Kurs? Nicht zu viele Details, aber ausreichende Vorbereitung auf das schriftliche Abitur?)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Ethische Diskussion </a:t>
            </a:r>
            <a:r>
              <a:rPr lang="de-DE" sz="2400" dirty="0">
                <a:highlight>
                  <a:srgbClr val="FFFF00"/>
                </a:highlight>
              </a:rPr>
              <a:t>(Bewertung): Wieso schon wieder die Biologen?</a:t>
            </a:r>
          </a:p>
        </p:txBody>
      </p:sp>
    </p:spTree>
    <p:extLst>
      <p:ext uri="{BB962C8B-B14F-4D97-AF65-F5344CB8AC3E}">
        <p14:creationId xmlns:p14="http://schemas.microsoft.com/office/powerpoint/2010/main" val="195276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Herausforderungen und Chancen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Neue Stoffgebiete </a:t>
            </a:r>
            <a:r>
              <a:rPr lang="de-DE" sz="2400" dirty="0"/>
              <a:t>(CRISPR/Cas; Regulation mit Enhancer und </a:t>
            </a:r>
            <a:r>
              <a:rPr lang="de-DE" sz="2400" dirty="0" err="1"/>
              <a:t>Silencer</a:t>
            </a:r>
            <a:r>
              <a:rPr lang="de-DE" sz="2400" dirty="0"/>
              <a:t>; Epigenetik; Kladogramm; ursprüngliches vs. abgeleitetes Merkmal; </a:t>
            </a:r>
            <a:r>
              <a:rPr lang="de-DE" sz="2400" dirty="0" err="1"/>
              <a:t>Handycap</a:t>
            </a:r>
            <a:r>
              <a:rPr lang="de-DE" sz="2400" dirty="0"/>
              <a:t>-Prinzip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Lernbuch statt Lehrbuch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Altbekannte Lerninhalte, aber neue Herangehensweise (Zytogenetik, Humangenetik, Evolution, </a:t>
            </a:r>
            <a:r>
              <a:rPr lang="de-DE" sz="2400" dirty="0" err="1"/>
              <a:t>Verh.biologie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Behandlungstiefe</a:t>
            </a:r>
            <a:r>
              <a:rPr lang="de-DE" sz="2400" dirty="0"/>
              <a:t> (Was steht „zwischen den Zeilen“? Was macht der </a:t>
            </a:r>
            <a:r>
              <a:rPr lang="de-DE" sz="2400" dirty="0" err="1"/>
              <a:t>eA</a:t>
            </a:r>
            <a:r>
              <a:rPr lang="de-DE" sz="2400" dirty="0"/>
              <a:t>-Kurs mehr bei gleicher Formulierung wie für den </a:t>
            </a:r>
            <a:r>
              <a:rPr lang="de-DE" sz="2400" dirty="0" err="1"/>
              <a:t>gA</a:t>
            </a:r>
            <a:r>
              <a:rPr lang="de-DE" sz="2400" dirty="0"/>
              <a:t>-Kurs? Nicht zu viele Details, aber ausreichende Vorbereitung auf das schriftliche Abitur?)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Ethische Diskussion </a:t>
            </a:r>
            <a:r>
              <a:rPr lang="de-DE" sz="2400" dirty="0">
                <a:highlight>
                  <a:srgbClr val="FFFF00"/>
                </a:highlight>
              </a:rPr>
              <a:t>(Bewertung): Wieso schon wieder die Biologen?</a:t>
            </a:r>
          </a:p>
          <a:p>
            <a:r>
              <a:rPr lang="de-DE" sz="2400" i="1" dirty="0"/>
              <a:t>&gt;	Anleitungen in den Lehrbüchern / Hinweise in Bio-Nickl /</a:t>
            </a:r>
          </a:p>
          <a:p>
            <a:r>
              <a:rPr lang="de-DE" sz="2400" i="1" dirty="0"/>
              <a:t>&gt;	Vortragsteil am Nachmittag</a:t>
            </a:r>
          </a:p>
        </p:txBody>
      </p:sp>
    </p:spTree>
    <p:extLst>
      <p:ext uri="{BB962C8B-B14F-4D97-AF65-F5344CB8AC3E}">
        <p14:creationId xmlns:p14="http://schemas.microsoft.com/office/powerpoint/2010/main" val="30395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nehmen; 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359034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</p:spTree>
    <p:extLst>
      <p:ext uri="{BB962C8B-B14F-4D97-AF65-F5344CB8AC3E}">
        <p14:creationId xmlns:p14="http://schemas.microsoft.com/office/powerpoint/2010/main" val="411952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870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751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Vorwissen der Kursteilnehmer voraussetzen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56441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Vorwissen der Kursteilnehmer voraussetzen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Alternative Konzepte der Kursteilnehmer beiseite lassen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3738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Vorwissen der Kursteilnehmer voraussetzen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Alternative Konzepte der Kursteilnehmer beiseite lassen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Persönliche Einstellungen der Kursteilnehmer beiseite lassen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3877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7AD0EF-66DB-ED95-9982-BC861D18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8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Vorwissen der Kursteilnehmer voraussetzen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Alternative Konzepte der Kursteilnehmer beiseite lassen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Persönliche Einstellungen der Kursteilnehmer beiseite lassen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Keine Übungsaufgaben, stattdessen mehr Stoff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147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4DCFE-F894-C7D6-22E6-D64F610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874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AAB7C7-5940-A3B9-9DA7-24CA170A5341}"/>
              </a:ext>
            </a:extLst>
          </p:cNvPr>
          <p:cNvSpPr txBox="1"/>
          <p:nvPr/>
        </p:nvSpPr>
        <p:spPr>
          <a:xfrm>
            <a:off x="628650" y="1303867"/>
            <a:ext cx="78867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Möglichst viele interessante Teilaspekte, Alternativstrukturen, Ausnahmen behandeln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Lehrbuch möglichst vollständig in der Unter-</a:t>
            </a:r>
            <a:r>
              <a:rPr lang="de-DE" sz="2800" dirty="0" err="1"/>
              <a:t>richtsplanung</a:t>
            </a:r>
            <a:r>
              <a:rPr lang="de-DE" sz="2800" dirty="0"/>
              <a:t> umsetzen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Vorwissen der Kursteilnehmer voraussetzen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Alternative Konzepte der Kursteilnehmer beiseite lassen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Persönliche Einstellungen der Kursteilnehmer beiseite lassen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Keine Übungsaufgaben, stattdessen mehr Stoff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Alte Unterrichtskonzepte (-inhalte) einsetzen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5794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98227AF-E78C-9F7B-362A-B3BEDE23FD6C}"/>
              </a:ext>
            </a:extLst>
          </p:cNvPr>
          <p:cNvSpPr txBox="1"/>
          <p:nvPr/>
        </p:nvSpPr>
        <p:spPr>
          <a:xfrm>
            <a:off x="1176867" y="1270000"/>
            <a:ext cx="66124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TEIL 1</a:t>
            </a:r>
            <a:r>
              <a:rPr lang="de-DE" sz="3200" dirty="0"/>
              <a:t> (10:30-12:00 h)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/>
              <a:t>Allgemeine Aspekte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/>
              <a:t>Genetik und Gentechnik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de-DE" sz="3200" dirty="0"/>
          </a:p>
          <a:p>
            <a:r>
              <a:rPr lang="de-DE" sz="3200" b="1" dirty="0"/>
              <a:t>TEIL 2</a:t>
            </a:r>
            <a:r>
              <a:rPr lang="de-DE" sz="3200" dirty="0"/>
              <a:t> (13:00-14:00 h)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/>
              <a:t>Bewerten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3200" dirty="0"/>
              <a:t>Verhaltensökologie</a:t>
            </a:r>
          </a:p>
          <a:p>
            <a:endParaRPr lang="de-DE" sz="3200" dirty="0"/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Zwischenfragen erwünscht!</a:t>
            </a:r>
          </a:p>
        </p:txBody>
      </p:sp>
    </p:spTree>
    <p:extLst>
      <p:ext uri="{BB962C8B-B14F-4D97-AF65-F5344CB8AC3E}">
        <p14:creationId xmlns:p14="http://schemas.microsoft.com/office/powerpoint/2010/main" val="432192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b="1" dirty="0"/>
              <a:t>Ziele: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tragfähiges biologisches Wissen (plakativ)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Kompetenzen: Erkenntnisgewinnung (für evidenzbasiertes Wissen), Kommunikation, Bewertung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u="sng" dirty="0"/>
              <a:t>NICHT</a:t>
            </a:r>
            <a:r>
              <a:rPr lang="de-DE" sz="3200" dirty="0"/>
              <a:t>: möglichst großes Detailwissen</a:t>
            </a:r>
          </a:p>
        </p:txBody>
      </p:sp>
    </p:spTree>
    <p:extLst>
      <p:ext uri="{BB962C8B-B14F-4D97-AF65-F5344CB8AC3E}">
        <p14:creationId xmlns:p14="http://schemas.microsoft.com/office/powerpoint/2010/main" val="3627301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DDCCA6-A92C-43A4-FBD3-6A31ED95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35" y="1609512"/>
            <a:ext cx="6078113" cy="424095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1B4E8EA-7104-BBF4-1FBD-179A33C07C20}"/>
              </a:ext>
            </a:extLst>
          </p:cNvPr>
          <p:cNvSpPr txBox="1"/>
          <p:nvPr/>
        </p:nvSpPr>
        <p:spPr>
          <a:xfrm>
            <a:off x="1633835" y="5943600"/>
            <a:ext cx="607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Postkarte vom Tisch-Zauberer Alexander Krist, München</a:t>
            </a:r>
          </a:p>
        </p:txBody>
      </p:sp>
    </p:spTree>
    <p:extLst>
      <p:ext uri="{BB962C8B-B14F-4D97-AF65-F5344CB8AC3E}">
        <p14:creationId xmlns:p14="http://schemas.microsoft.com/office/powerpoint/2010/main" val="3393376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0F9B14-167B-DAFC-0CDD-7E4770C07BEC}"/>
              </a:ext>
            </a:extLst>
          </p:cNvPr>
          <p:cNvSpPr txBox="1"/>
          <p:nvPr/>
        </p:nvSpPr>
        <p:spPr>
          <a:xfrm>
            <a:off x="628650" y="1796716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keine Biologie in der 11. Klasse: Lücke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viel höherer Anspruch an die Schüler als in der 10. Klasse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nur </a:t>
            </a:r>
            <a:r>
              <a:rPr lang="de-DE" sz="3200" dirty="0" err="1"/>
              <a:t>NTG</a:t>
            </a:r>
            <a:r>
              <a:rPr lang="de-DE" sz="3200" dirty="0"/>
              <a:t>-Schüler haben Chemie in der 11. Klasse (Lebensmittelchemie, Pharmazie)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Kurswahl: ehrliche Information am Anfang der 11. Klasse über B / </a:t>
            </a:r>
            <a:r>
              <a:rPr lang="de-DE" sz="3200" dirty="0" err="1"/>
              <a:t>Ch</a:t>
            </a:r>
            <a:r>
              <a:rPr lang="de-DE" sz="3200" dirty="0"/>
              <a:t> / </a:t>
            </a:r>
            <a:r>
              <a:rPr lang="de-DE" sz="3200" dirty="0" err="1"/>
              <a:t>Ph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10914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</p:txBody>
      </p:sp>
    </p:spTree>
    <p:extLst>
      <p:ext uri="{BB962C8B-B14F-4D97-AF65-F5344CB8AC3E}">
        <p14:creationId xmlns:p14="http://schemas.microsoft.com/office/powerpoint/2010/main" val="98116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(Gentechnik, Evolution …)</a:t>
            </a:r>
          </a:p>
        </p:txBody>
      </p:sp>
    </p:spTree>
    <p:extLst>
      <p:ext uri="{BB962C8B-B14F-4D97-AF65-F5344CB8AC3E}">
        <p14:creationId xmlns:p14="http://schemas.microsoft.com/office/powerpoint/2010/main" val="503704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(Gentechnik, Evolution …)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</p:txBody>
      </p:sp>
    </p:spTree>
    <p:extLst>
      <p:ext uri="{BB962C8B-B14F-4D97-AF65-F5344CB8AC3E}">
        <p14:creationId xmlns:p14="http://schemas.microsoft.com/office/powerpoint/2010/main" val="1574788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(Gentechnik, Evolution …)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neues Bewertungssystem: Klarheit!</a:t>
            </a:r>
          </a:p>
        </p:txBody>
      </p:sp>
    </p:spTree>
    <p:extLst>
      <p:ext uri="{BB962C8B-B14F-4D97-AF65-F5344CB8AC3E}">
        <p14:creationId xmlns:p14="http://schemas.microsoft.com/office/powerpoint/2010/main" val="2192497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(Gentechnik, Evolution …)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neues Bewertungssystem: Klarheit!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Unterstützung der Lehrkraft</a:t>
            </a:r>
          </a:p>
        </p:txBody>
      </p:sp>
    </p:spTree>
    <p:extLst>
      <p:ext uri="{BB962C8B-B14F-4D97-AF65-F5344CB8AC3E}">
        <p14:creationId xmlns:p14="http://schemas.microsoft.com/office/powerpoint/2010/main" val="195533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405309" y="1403829"/>
            <a:ext cx="789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9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344370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Multimedia-Präsentationen der Fortbildungen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DA086-742D-87CD-F16C-E13502E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07" y="152400"/>
            <a:ext cx="6464385" cy="596766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A6E57C3-1356-A144-6318-23326CDC41AA}"/>
              </a:ext>
            </a:extLst>
          </p:cNvPr>
          <p:cNvSpPr/>
          <p:nvPr/>
        </p:nvSpPr>
        <p:spPr>
          <a:xfrm rot="8888883">
            <a:off x="4921158" y="269875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19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445B1-F8C2-EC2C-A0A1-F1EAADAF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240632"/>
            <a:ext cx="5492975" cy="584403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2B4EC30-BDC9-A839-5BAD-002CE8354E78}"/>
              </a:ext>
            </a:extLst>
          </p:cNvPr>
          <p:cNvSpPr/>
          <p:nvPr/>
        </p:nvSpPr>
        <p:spPr>
          <a:xfrm>
            <a:off x="1616484" y="196883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28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769A50-0B71-9F69-2E49-4CD019C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238590"/>
            <a:ext cx="8919411" cy="57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60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769A50-0B71-9F69-2E49-4CD019C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254632"/>
            <a:ext cx="8919411" cy="57390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2E0044-DFDE-D190-A561-D7C183D6C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21"/>
            <a:ext cx="6719877" cy="4817395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3E50676-0721-E186-F33F-6C123D9814F6}"/>
              </a:ext>
            </a:extLst>
          </p:cNvPr>
          <p:cNvSpPr/>
          <p:nvPr/>
        </p:nvSpPr>
        <p:spPr>
          <a:xfrm rot="6994896">
            <a:off x="3409358" y="10416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037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769A50-0B71-9F69-2E49-4CD019C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238590"/>
            <a:ext cx="8919411" cy="57390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B5BDC5-0675-2635-E5CA-7D134D01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11" y="178719"/>
            <a:ext cx="7134458" cy="538789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9254D780-8E59-1ED0-85C6-4A23F0FE39F7}"/>
              </a:ext>
            </a:extLst>
          </p:cNvPr>
          <p:cNvSpPr/>
          <p:nvPr/>
        </p:nvSpPr>
        <p:spPr>
          <a:xfrm rot="6822341">
            <a:off x="3750084" y="123892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836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769A50-0B71-9F69-2E49-4CD019C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238590"/>
            <a:ext cx="8919411" cy="57390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B5BDC5-0675-2635-E5CA-7D134D014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11" y="178719"/>
            <a:ext cx="7134458" cy="538789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9254D780-8E59-1ED0-85C6-4A23F0FE39F7}"/>
              </a:ext>
            </a:extLst>
          </p:cNvPr>
          <p:cNvSpPr/>
          <p:nvPr/>
        </p:nvSpPr>
        <p:spPr>
          <a:xfrm rot="6822341">
            <a:off x="3750084" y="123892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F48A81A-0BE0-EECE-871F-CCD8E1410764}"/>
              </a:ext>
            </a:extLst>
          </p:cNvPr>
          <p:cNvSpPr/>
          <p:nvPr/>
        </p:nvSpPr>
        <p:spPr>
          <a:xfrm rot="2030086">
            <a:off x="841239" y="3380544"/>
            <a:ext cx="140352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060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769A50-0B71-9F69-2E49-4CD019C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1" y="238590"/>
            <a:ext cx="8919411" cy="573901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03D08C-EA8B-6A1C-9AA0-438B10AE1E84}"/>
              </a:ext>
            </a:extLst>
          </p:cNvPr>
          <p:cNvSpPr/>
          <p:nvPr/>
        </p:nvSpPr>
        <p:spPr>
          <a:xfrm>
            <a:off x="184484" y="3665621"/>
            <a:ext cx="8823158" cy="231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858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32A4BC-AFAF-EE19-6CB9-60C18F0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1" y="288758"/>
            <a:ext cx="5042761" cy="558940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053299F-A65A-E524-0FB8-EED212E5BFE8}"/>
              </a:ext>
            </a:extLst>
          </p:cNvPr>
          <p:cNvSpPr/>
          <p:nvPr/>
        </p:nvSpPr>
        <p:spPr>
          <a:xfrm>
            <a:off x="1575042" y="334444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66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5B48-6D3F-6E16-15F5-CB587115E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FA670-1B00-1443-0BD4-BEB7039E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48521A-763B-0595-F029-EA82B06AADC6}"/>
              </a:ext>
            </a:extLst>
          </p:cNvPr>
          <p:cNvSpPr txBox="1"/>
          <p:nvPr/>
        </p:nvSpPr>
        <p:spPr>
          <a:xfrm>
            <a:off x="1405309" y="1403829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5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32A4BC-AFAF-EE19-6CB9-60C18F0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1" y="288758"/>
            <a:ext cx="5042761" cy="558940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053299F-A65A-E524-0FB8-EED212E5BFE8}"/>
              </a:ext>
            </a:extLst>
          </p:cNvPr>
          <p:cNvSpPr/>
          <p:nvPr/>
        </p:nvSpPr>
        <p:spPr>
          <a:xfrm>
            <a:off x="1600442" y="463984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676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074A23-B472-53BA-A413-5B11E718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8" y="72189"/>
            <a:ext cx="6468628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5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Studyflix</a:t>
            </a:r>
            <a:r>
              <a:rPr lang="de-DE" sz="3200" dirty="0"/>
              <a:t>-Erklärvideos (mit meinen Kommentaren)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Verweise und Kommentare zu weiteren Filmen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„Genetik in Cartoons“</a:t>
            </a:r>
          </a:p>
        </p:txBody>
      </p:sp>
    </p:spTree>
    <p:extLst>
      <p:ext uri="{BB962C8B-B14F-4D97-AF65-F5344CB8AC3E}">
        <p14:creationId xmlns:p14="http://schemas.microsoft.com/office/powerpoint/2010/main" val="2617699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556460" y="1772653"/>
            <a:ext cx="7958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Ulrich </a:t>
            </a:r>
            <a:r>
              <a:rPr lang="de-DE" sz="3200" dirty="0" err="1"/>
              <a:t>Kattmann</a:t>
            </a:r>
            <a:r>
              <a:rPr lang="de-DE" sz="3200" dirty="0"/>
              <a:t>: „Schüler besser verstehen: Alltagsvorstellungen im Biologieunterricht“. Aulis-Verlag 2015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und wieder da:</a:t>
            </a:r>
          </a:p>
        </p:txBody>
      </p:sp>
    </p:spTree>
    <p:extLst>
      <p:ext uri="{BB962C8B-B14F-4D97-AF65-F5344CB8AC3E}">
        <p14:creationId xmlns:p14="http://schemas.microsoft.com/office/powerpoint/2010/main" val="40726922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3833-E477-B34A-069A-3D786240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A7EA0-AB28-64E1-1A29-4EF6EFB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013EA0-1074-003C-BBC8-3FD61245D2AE}"/>
              </a:ext>
            </a:extLst>
          </p:cNvPr>
          <p:cNvSpPr txBox="1"/>
          <p:nvPr/>
        </p:nvSpPr>
        <p:spPr>
          <a:xfrm>
            <a:off x="1405309" y="1403829"/>
            <a:ext cx="789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Buchner</a:t>
            </a:r>
            <a:r>
              <a:rPr lang="de-DE" sz="3200" dirty="0">
                <a:highlight>
                  <a:srgbClr val="00FF00"/>
                </a:highlight>
              </a:rPr>
              <a:t>-Buch</a:t>
            </a:r>
            <a:r>
              <a:rPr lang="de-DE" sz="3200" dirty="0"/>
              <a:t>: 1 Buch für beide Kurse</a:t>
            </a:r>
          </a:p>
          <a:p>
            <a:r>
              <a:rPr lang="de-DE" sz="3200" dirty="0"/>
              <a:t>Symbol für </a:t>
            </a:r>
            <a:r>
              <a:rPr lang="de-DE" sz="3200" dirty="0" err="1"/>
              <a:t>eA</a:t>
            </a:r>
            <a:r>
              <a:rPr lang="de-DE" sz="3200" dirty="0"/>
              <a:t>-Kurs: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186DF-E20A-B65D-6755-92F9D59B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750" y="5355533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5A1E0-06AC-9FB5-D046-6E9A163A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9299D-330A-4010-EEA7-13E80A5C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82695F-E703-4450-0FC5-520A59C839EC}"/>
              </a:ext>
            </a:extLst>
          </p:cNvPr>
          <p:cNvSpPr txBox="1"/>
          <p:nvPr/>
        </p:nvSpPr>
        <p:spPr>
          <a:xfrm>
            <a:off x="1405309" y="1403829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</p:txBody>
      </p:sp>
    </p:spTree>
    <p:extLst>
      <p:ext uri="{BB962C8B-B14F-4D97-AF65-F5344CB8AC3E}">
        <p14:creationId xmlns:p14="http://schemas.microsoft.com/office/powerpoint/2010/main" val="100230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E7576-4656-6BBD-F244-571BF4AC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3ACB1-8073-0237-A69B-EB8CB9CB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0A9415-8E20-48A4-4130-C2BD528F4AB9}"/>
              </a:ext>
            </a:extLst>
          </p:cNvPr>
          <p:cNvSpPr txBox="1"/>
          <p:nvPr/>
        </p:nvSpPr>
        <p:spPr>
          <a:xfrm>
            <a:off x="1405309" y="1403829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viel Zeit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für schülerzentriertes Arbeiten</a:t>
            </a:r>
          </a:p>
        </p:txBody>
      </p:sp>
    </p:spTree>
    <p:extLst>
      <p:ext uri="{BB962C8B-B14F-4D97-AF65-F5344CB8AC3E}">
        <p14:creationId xmlns:p14="http://schemas.microsoft.com/office/powerpoint/2010/main" val="50339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1662</Words>
  <Application>Microsoft Office PowerPoint</Application>
  <PresentationFormat>Bildschirmpräsentation (4:3)</PresentationFormat>
  <Paragraphs>263</Paragraphs>
  <Slides>66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4" baseType="lpstr">
      <vt:lpstr>Arial</vt:lpstr>
      <vt:lpstr>Arial Narrow</vt:lpstr>
      <vt:lpstr>Calibri</vt:lpstr>
      <vt:lpstr>Calibri Light</vt:lpstr>
      <vt:lpstr>Courier New</vt:lpstr>
      <vt:lpstr>Symbol</vt:lpstr>
      <vt:lpstr>Wingdings</vt:lpstr>
      <vt:lpstr>Office</vt:lpstr>
      <vt:lpstr>Tagung der Fachschaftsleitungen Biologie in Oberfranken</vt:lpstr>
      <vt:lpstr>Zur Person</vt:lpstr>
      <vt:lpstr>PowerPoint-Präsentation</vt:lpstr>
      <vt:lpstr>PowerPoint-Präsentation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Herausforderungen und Chancen</vt:lpstr>
      <vt:lpstr>Meine Intentionen:</vt:lpstr>
      <vt:lpstr>Meine Intentionen:</vt:lpstr>
      <vt:lpstr>Meine Intentionen: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12. Jgst.</vt:lpstr>
      <vt:lpstr>Situation in der 12. Jgst.</vt:lpstr>
      <vt:lpstr>Situation in der 12. Jgst.</vt:lpstr>
      <vt:lpstr>Situation in der 12. Jgst.</vt:lpstr>
      <vt:lpstr>Situation in der 12. Jgst.</vt:lpstr>
      <vt:lpstr>Situation in der 12. Jgst.</vt:lpstr>
      <vt:lpstr>Unterstützung der Lehrkraft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… und wieder da: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25</cp:revision>
  <dcterms:created xsi:type="dcterms:W3CDTF">2024-07-07T13:02:20Z</dcterms:created>
  <dcterms:modified xsi:type="dcterms:W3CDTF">2024-09-28T08:57:07Z</dcterms:modified>
</cp:coreProperties>
</file>